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84" r:id="rId1"/>
  </p:sldMasterIdLst>
  <p:notesMasterIdLst>
    <p:notesMasterId r:id="rId17"/>
  </p:notesMasterIdLst>
  <p:sldIdLst>
    <p:sldId id="256" r:id="rId2"/>
    <p:sldId id="276" r:id="rId3"/>
    <p:sldId id="260" r:id="rId4"/>
    <p:sldId id="279" r:id="rId5"/>
    <p:sldId id="277" r:id="rId6"/>
    <p:sldId id="281" r:id="rId7"/>
    <p:sldId id="271" r:id="rId8"/>
    <p:sldId id="274" r:id="rId9"/>
    <p:sldId id="261" r:id="rId10"/>
    <p:sldId id="278" r:id="rId11"/>
    <p:sldId id="283" r:id="rId12"/>
    <p:sldId id="284" r:id="rId13"/>
    <p:sldId id="272" r:id="rId14"/>
    <p:sldId id="268" r:id="rId15"/>
    <p:sldId id="285"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99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2045" autoAdjust="0"/>
  </p:normalViewPr>
  <p:slideViewPr>
    <p:cSldViewPr snapToGrid="0">
      <p:cViewPr varScale="1">
        <p:scale>
          <a:sx n="113" d="100"/>
          <a:sy n="113" d="100"/>
        </p:scale>
        <p:origin x="510" y="102"/>
      </p:cViewPr>
      <p:guideLst/>
    </p:cSldViewPr>
  </p:slideViewPr>
  <p:notesTextViewPr>
    <p:cViewPr>
      <p:scale>
        <a:sx n="1" d="1"/>
        <a:sy n="1" d="1"/>
      </p:scale>
      <p:origin x="0" y="0"/>
    </p:cViewPr>
  </p:notesTextViewPr>
  <p:sorterViewPr>
    <p:cViewPr>
      <p:scale>
        <a:sx n="100" d="100"/>
        <a:sy n="100" d="100"/>
      </p:scale>
      <p:origin x="0" y="-52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7E5E0E-9232-4CC6-8EED-8695CF3CFFC7}" type="datetimeFigureOut">
              <a:rPr lang="en-US" smtClean="0"/>
              <a:t>6/10/2026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30F8D9-E516-4598-8851-7A19E6918286}" type="slidenum">
              <a:rPr lang="en-US" smtClean="0"/>
              <a:t>‹#›</a:t>
            </a:fld>
            <a:endParaRPr lang="en-US"/>
          </a:p>
        </p:txBody>
      </p:sp>
    </p:spTree>
    <p:extLst>
      <p:ext uri="{BB962C8B-B14F-4D97-AF65-F5344CB8AC3E}">
        <p14:creationId xmlns:p14="http://schemas.microsoft.com/office/powerpoint/2010/main" val="1349239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8C21D0F-0E77-4F2C-9BDE-98AE72342D9B}" type="datetime1">
              <a:rPr lang="en-US" smtClean="0"/>
              <a:t>6/10/2026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23662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D0747C-B0F0-48BF-8FB2-001566B16E8A}" type="datetime1">
              <a:rPr lang="en-US" smtClean="0"/>
              <a:t>6/10/2026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38875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851650-5C8F-4C87-AB78-27C48E0452AA}" type="datetime1">
              <a:rPr lang="en-US" smtClean="0"/>
              <a:t>6/10/2026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44759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D1C3DF-11B6-4B25-BA58-49FDC8448627}" type="datetime1">
              <a:rPr lang="en-US" smtClean="0"/>
              <a:t>6/10/2026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6704692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D84D18-9381-4EB1-A464-DE47AFBEE2A0}" type="datetime1">
              <a:rPr lang="en-US" smtClean="0"/>
              <a:t>6/10/2026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42767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BD0DEBE-5260-4262-8EE9-E00DCB072BB4}" type="datetime1">
              <a:rPr lang="en-US" smtClean="0"/>
              <a:t>6/10/2026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51852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72D96D1-3345-4DB8-B1C3-9243F643B068}" type="datetime1">
              <a:rPr lang="en-US" smtClean="0"/>
              <a:t>6/10/2026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14106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A2F56B-792D-46DB-9B7E-88CB5252C789}" type="datetime1">
              <a:rPr lang="en-US" smtClean="0"/>
              <a:t>6/10/2026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68875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2434B-9798-442C-B085-C907BEE35A78}" type="datetime1">
              <a:rPr lang="en-US" smtClean="0"/>
              <a:t>6/10/2026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678427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BADDC3-C658-476B-8652-3A50DC5870A4}" type="datetime1">
              <a:rPr lang="en-US" smtClean="0"/>
              <a:t>6/10/2026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627920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0A621B-3B01-4B4D-AEB8-06CCE5FE3D1B}" type="datetime1">
              <a:rPr lang="en-US" smtClean="0"/>
              <a:t>6/10/2026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42945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80AE1E3-4016-4BDA-A534-10EAD42C0C42}" type="datetime1">
              <a:rPr lang="en-US" smtClean="0"/>
              <a:t>6/10/2026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48397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1F8379E-9496-48A2-9919-B5360BD686FF}" type="datetime1">
              <a:rPr lang="en-US" smtClean="0"/>
              <a:t>6/10/2026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17744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B0164D0-B5D4-4F57-AB43-CC48706E7CE1}" type="datetime1">
              <a:rPr lang="en-US" smtClean="0"/>
              <a:t>6/10/2026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1689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750BFE27-AA14-4B9B-95DF-43CF0DC37B9F}" type="datetime1">
              <a:rPr lang="en-US" smtClean="0"/>
              <a:t>6/10/2026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976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0697F8-0353-4529-A73E-D7C1C018D756}" type="datetime1">
              <a:rPr lang="en-US" smtClean="0"/>
              <a:t>6/10/2026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29317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3A9A7E-F7F4-4055-9F74-B0233E147AEA}" type="datetime1">
              <a:rPr lang="en-US" smtClean="0"/>
              <a:t>6/10/2026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43704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9C98D3B9-A03E-481C-AC73-E29BB78FE087}" type="datetime1">
              <a:rPr lang="en-US" smtClean="0"/>
              <a:t>6/10/2026</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95273814"/>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 id="2147484096" r:id="rId12"/>
    <p:sldLayoutId id="2147484097" r:id="rId13"/>
    <p:sldLayoutId id="2147484098" r:id="rId14"/>
    <p:sldLayoutId id="2147484099" r:id="rId15"/>
    <p:sldLayoutId id="2147484100" r:id="rId16"/>
    <p:sldLayoutId id="2147484101" r:id="rId17"/>
  </p:sldLayoutIdLst>
  <p:hf sldNum="0"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12.wdp"/><Relationship Id="rId3" Type="http://schemas.microsoft.com/office/2007/relationships/hdphoto" Target="../media/hdphoto9.wdp"/><Relationship Id="rId7" Type="http://schemas.openxmlformats.org/officeDocument/2006/relationships/image" Target="../media/image20.jpg"/><Relationship Id="rId12"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1.xml"/><Relationship Id="rId6" Type="http://schemas.microsoft.com/office/2007/relationships/hdphoto" Target="../media/hdphoto10.wdp"/><Relationship Id="rId11" Type="http://schemas.openxmlformats.org/officeDocument/2006/relationships/image" Target="../media/image23.png"/><Relationship Id="rId5" Type="http://schemas.openxmlformats.org/officeDocument/2006/relationships/image" Target="../media/image19.png"/><Relationship Id="rId15" Type="http://schemas.openxmlformats.org/officeDocument/2006/relationships/image" Target="../media/image26.png"/><Relationship Id="rId10" Type="http://schemas.microsoft.com/office/2007/relationships/hdphoto" Target="../media/hdphoto11.wdp"/><Relationship Id="rId4" Type="http://schemas.openxmlformats.org/officeDocument/2006/relationships/image" Target="../media/image11.png"/><Relationship Id="rId9" Type="http://schemas.openxmlformats.org/officeDocument/2006/relationships/image" Target="../media/image22.png"/><Relationship Id="rId1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3.wdp"/></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9.wdp"/><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5.png"/><Relationship Id="rId4" Type="http://schemas.microsoft.com/office/2007/relationships/hdphoto" Target="../media/hdphoto14.wdp"/></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25.png"/><Relationship Id="rId3" Type="http://schemas.microsoft.com/office/2007/relationships/hdphoto" Target="../media/hdphoto15.wdp"/><Relationship Id="rId7" Type="http://schemas.microsoft.com/office/2007/relationships/hdphoto" Target="../media/hdphoto17.wdp"/><Relationship Id="rId12" Type="http://schemas.openxmlformats.org/officeDocument/2006/relationships/image" Target="../media/image11.png"/><Relationship Id="rId17" Type="http://schemas.openxmlformats.org/officeDocument/2006/relationships/image" Target="../media/image36.png"/><Relationship Id="rId2" Type="http://schemas.openxmlformats.org/officeDocument/2006/relationships/image" Target="../media/image30.png"/><Relationship Id="rId16"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2.png"/><Relationship Id="rId11" Type="http://schemas.microsoft.com/office/2007/relationships/hdphoto" Target="../media/hdphoto19.wdp"/><Relationship Id="rId5" Type="http://schemas.microsoft.com/office/2007/relationships/hdphoto" Target="../media/hdphoto16.wdp"/><Relationship Id="rId15" Type="http://schemas.microsoft.com/office/2007/relationships/hdphoto" Target="../media/hdphoto2.wdp"/><Relationship Id="rId10" Type="http://schemas.openxmlformats.org/officeDocument/2006/relationships/image" Target="../media/image34.png"/><Relationship Id="rId4" Type="http://schemas.openxmlformats.org/officeDocument/2006/relationships/image" Target="../media/image31.png"/><Relationship Id="rId9" Type="http://schemas.microsoft.com/office/2007/relationships/hdphoto" Target="../media/hdphoto18.wdp"/><Relationship Id="rId1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38.png"/><Relationship Id="rId4" Type="http://schemas.microsoft.com/office/2007/relationships/hdphoto" Target="../media/hdphoto20.wdp"/></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hdphoto" Target="../media/hdphoto4.wdp"/><Relationship Id="rId7" Type="http://schemas.microsoft.com/office/2007/relationships/hdphoto" Target="../media/hdphoto21.wdp"/><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4.png"/><Relationship Id="rId5" Type="http://schemas.openxmlformats.org/officeDocument/2006/relationships/hyperlink" Target="mailto:ask@mgk.co.ke" TargetMode="External"/><Relationship Id="rId10" Type="http://schemas.openxmlformats.org/officeDocument/2006/relationships/image" Target="../media/image25.png"/><Relationship Id="rId4" Type="http://schemas.openxmlformats.org/officeDocument/2006/relationships/hyperlink" Target="https://www.themgroupkenya.co.ke/" TargetMode="External"/><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4.wdp"/><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3.png"/><Relationship Id="rId4" Type="http://schemas.microsoft.com/office/2007/relationships/hdphoto" Target="../media/hdphoto6.wdp"/></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8.wdp"/></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alphaModFix/>
            <a:extLst>
              <a:ext uri="{BEBA8EAE-BF5A-486C-A8C5-ECC9F3942E4B}">
                <a14:imgProps xmlns:a14="http://schemas.microsoft.com/office/drawing/2010/main">
                  <a14:imgLayer r:embed="rId3">
                    <a14:imgEffect>
                      <a14:artisticTexturizer/>
                    </a14:imgEffect>
                    <a14:imgEffect>
                      <a14:colorTemperature colorTemp="47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930" y="0"/>
            <a:ext cx="12183203" cy="6858000"/>
          </a:xfrm>
          <a:prstGeom prst="rect">
            <a:avLst/>
          </a:prstGeom>
          <a:solidFill>
            <a:schemeClr val="accent1">
              <a:lumMod val="60000"/>
              <a:lumOff val="40000"/>
            </a:schemeClr>
          </a:solidFill>
          <a:ln w="12700">
            <a:solidFill>
              <a:schemeClr val="accent1"/>
            </a:solidFill>
            <a:prstDash val="dash"/>
          </a:ln>
          <a:effectLst/>
          <a:scene3d>
            <a:camera prst="orthographicFront">
              <a:rot lat="0" lon="0" rev="0"/>
            </a:camera>
            <a:lightRig rig="contrasting" dir="t">
              <a:rot lat="0" lon="0" rev="7800000"/>
            </a:lightRig>
          </a:scene3d>
          <a:sp3d>
            <a:bevelT w="139700" h="139700"/>
          </a:sp3d>
        </p:spPr>
      </p:pic>
      <p:sp>
        <p:nvSpPr>
          <p:cNvPr id="7" name="TextBox 6">
            <a:extLst>
              <a:ext uri="{FF2B5EF4-FFF2-40B4-BE49-F238E27FC236}">
                <a16:creationId xmlns:a16="http://schemas.microsoft.com/office/drawing/2014/main" id="{2523AF32-2CC4-7A49-6CC7-19D1EB000E54}"/>
              </a:ext>
            </a:extLst>
          </p:cNvPr>
          <p:cNvSpPr txBox="1"/>
          <p:nvPr/>
        </p:nvSpPr>
        <p:spPr>
          <a:xfrm>
            <a:off x="-2247" y="250125"/>
            <a:ext cx="3552271" cy="415498"/>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r>
              <a:rPr lang="en-US" sz="1700" b="1" dirty="0">
                <a:solidFill>
                  <a:schemeClr val="accent5">
                    <a:lumMod val="50000"/>
                  </a:schemeClr>
                </a:solidFill>
                <a:latin typeface="Viner Hand ITC" panose="03070502030502020203" pitchFamily="66" charset="0"/>
              </a:rPr>
              <a:t>OUR </a:t>
            </a:r>
            <a:r>
              <a:rPr lang="en-US" sz="1900" b="1" dirty="0">
                <a:solidFill>
                  <a:schemeClr val="accent5">
                    <a:lumMod val="50000"/>
                  </a:schemeClr>
                </a:solidFill>
                <a:latin typeface="Titillium Web" panose="00000500000000000000" pitchFamily="2" charset="0"/>
              </a:rPr>
              <a:t>PROFILE | 2019</a:t>
            </a:r>
            <a:r>
              <a:rPr lang="en-US" sz="2100" b="1" dirty="0">
                <a:solidFill>
                  <a:schemeClr val="accent5">
                    <a:lumMod val="50000"/>
                  </a:schemeClr>
                </a:solidFill>
                <a:latin typeface="Titillium Web" panose="00000500000000000000" pitchFamily="2" charset="0"/>
              </a:rPr>
              <a:t> </a:t>
            </a:r>
          </a:p>
        </p:txBody>
      </p:sp>
      <p:sp>
        <p:nvSpPr>
          <p:cNvPr id="6" name="TextBox 5">
            <a:extLst>
              <a:ext uri="{FF2B5EF4-FFF2-40B4-BE49-F238E27FC236}">
                <a16:creationId xmlns:a16="http://schemas.microsoft.com/office/drawing/2014/main" id="{E77530A5-2840-6555-04D4-121D04FC7923}"/>
              </a:ext>
            </a:extLst>
          </p:cNvPr>
          <p:cNvSpPr txBox="1"/>
          <p:nvPr/>
        </p:nvSpPr>
        <p:spPr>
          <a:xfrm>
            <a:off x="8511" y="6183734"/>
            <a:ext cx="4988416" cy="569387"/>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r>
              <a:rPr lang="en-US" sz="1700" b="1" dirty="0">
                <a:solidFill>
                  <a:schemeClr val="accent4">
                    <a:lumMod val="50000"/>
                  </a:schemeClr>
                </a:solidFill>
                <a:latin typeface="Viner Hand ITC" panose="03070502030502020203" pitchFamily="66" charset="0"/>
              </a:rPr>
              <a:t>    Bringing African Businesses</a:t>
            </a:r>
            <a:r>
              <a:rPr lang="en-US" sz="2100" b="1" dirty="0">
                <a:solidFill>
                  <a:srgbClr val="FFFF00"/>
                </a:solidFill>
                <a:latin typeface="Viner Hand ITC" panose="03070502030502020203" pitchFamily="66" charset="0"/>
              </a:rPr>
              <a:t> </a:t>
            </a:r>
            <a:r>
              <a:rPr lang="en-US" sz="3100" b="1" dirty="0">
                <a:solidFill>
                  <a:srgbClr val="FFFF00"/>
                </a:solidFill>
                <a:latin typeface="Titillium Web" panose="00000500000000000000" pitchFamily="2" charset="0"/>
              </a:rPr>
              <a:t>T</a:t>
            </a:r>
            <a:r>
              <a:rPr lang="en-US" sz="3100" b="1" dirty="0">
                <a:solidFill>
                  <a:schemeClr val="tx1">
                    <a:lumMod val="65000"/>
                    <a:lumOff val="35000"/>
                  </a:schemeClr>
                </a:solidFill>
                <a:latin typeface="Titillium Web" panose="00000500000000000000" pitchFamily="2" charset="0"/>
              </a:rPr>
              <a:t>o</a:t>
            </a:r>
            <a:r>
              <a:rPr lang="en-US" sz="3100" b="1" dirty="0">
                <a:solidFill>
                  <a:schemeClr val="accent1"/>
                </a:solidFill>
                <a:latin typeface="Titillium Web" panose="00000500000000000000" pitchFamily="2" charset="0"/>
              </a:rPr>
              <a:t>g</a:t>
            </a:r>
            <a:r>
              <a:rPr lang="en-US" sz="3100" b="1" dirty="0">
                <a:solidFill>
                  <a:schemeClr val="bg1">
                    <a:lumMod val="85000"/>
                  </a:schemeClr>
                </a:solidFill>
                <a:latin typeface="Titillium Web" panose="00000500000000000000" pitchFamily="2" charset="0"/>
              </a:rPr>
              <a:t>e</a:t>
            </a:r>
            <a:r>
              <a:rPr lang="en-US" sz="3100" b="1" dirty="0">
                <a:solidFill>
                  <a:schemeClr val="accent3">
                    <a:lumMod val="50000"/>
                  </a:schemeClr>
                </a:solidFill>
                <a:latin typeface="Titillium Web" panose="00000500000000000000" pitchFamily="2" charset="0"/>
              </a:rPr>
              <a:t>t</a:t>
            </a:r>
            <a:r>
              <a:rPr lang="en-US" sz="3100" b="1" dirty="0">
                <a:solidFill>
                  <a:schemeClr val="accent6"/>
                </a:solidFill>
                <a:latin typeface="Titillium Web" panose="00000500000000000000" pitchFamily="2" charset="0"/>
              </a:rPr>
              <a:t>h</a:t>
            </a:r>
            <a:r>
              <a:rPr lang="en-US" sz="3100" b="1" dirty="0">
                <a:solidFill>
                  <a:schemeClr val="accent5"/>
                </a:solidFill>
                <a:latin typeface="Titillium Web" panose="00000500000000000000" pitchFamily="2" charset="0"/>
              </a:rPr>
              <a:t>e</a:t>
            </a:r>
            <a:r>
              <a:rPr lang="en-US" sz="3100" b="1" dirty="0">
                <a:solidFill>
                  <a:schemeClr val="accent4">
                    <a:lumMod val="75000"/>
                  </a:schemeClr>
                </a:solidFill>
                <a:latin typeface="Titillium Web" panose="00000500000000000000" pitchFamily="2" charset="0"/>
              </a:rPr>
              <a:t>r</a:t>
            </a:r>
            <a:r>
              <a:rPr lang="en-US" sz="3100" b="1" dirty="0">
                <a:latin typeface="Titillium Web" panose="00000500000000000000" pitchFamily="2" charset="0"/>
              </a:rPr>
              <a:t>!</a:t>
            </a:r>
          </a:p>
        </p:txBody>
      </p:sp>
      <p:pic>
        <p:nvPicPr>
          <p:cNvPr id="8" name="Picture 2" descr="image preview">
            <a:extLst>
              <a:ext uri="{FF2B5EF4-FFF2-40B4-BE49-F238E27FC236}">
                <a16:creationId xmlns:a16="http://schemas.microsoft.com/office/drawing/2014/main" id="{20D99517-60A7-012B-EB0D-BE141A89E502}"/>
              </a:ext>
            </a:extLst>
          </p:cNvPr>
          <p:cNvPicPr>
            <a:picLocks noChangeAspect="1" noChangeArrowheads="1"/>
          </p:cNvPicPr>
          <p:nvPr/>
        </p:nvPicPr>
        <p:blipFill>
          <a:blip r:embed="rId4">
            <a:alphaModFix amt="35000"/>
            <a:extLst>
              <a:ext uri="{BEBA8EAE-BF5A-486C-A8C5-ECC9F3942E4B}">
                <a14:imgProps xmlns:a14="http://schemas.microsoft.com/office/drawing/2010/main">
                  <a14:imgLayer r:embed="rId5">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5842841" y="383609"/>
            <a:ext cx="5569501" cy="6204292"/>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744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77667B-4936-EDBE-49B0-14B5557707C6}"/>
              </a:ext>
            </a:extLst>
          </p:cNvPr>
          <p:cNvPicPr>
            <a:picLocks noChangeAspect="1"/>
          </p:cNvPicPr>
          <p:nvPr/>
        </p:nvPicPr>
        <p:blipFill>
          <a:blip r:embed="rId2">
            <a:duotone>
              <a:prstClr val="black"/>
              <a:schemeClr val="accent4">
                <a:tint val="45000"/>
                <a:satMod val="400000"/>
              </a:schemeClr>
            </a:duotone>
            <a:alphaModFix amt="35000"/>
            <a:extLst>
              <a:ext uri="{BEBA8EAE-BF5A-486C-A8C5-ECC9F3942E4B}">
                <a14:imgProps xmlns:a14="http://schemas.microsoft.com/office/drawing/2010/main">
                  <a14:imgLayer r:embed="rId3">
                    <a14:imgEffect>
                      <a14:artisticGlass/>
                    </a14:imgEffect>
                  </a14:imgLayer>
                </a14:imgProps>
              </a:ext>
            </a:extLst>
          </a:blip>
          <a:stretch>
            <a:fillRect/>
          </a:stretch>
        </p:blipFill>
        <p:spPr>
          <a:xfrm>
            <a:off x="4469208" y="-6356"/>
            <a:ext cx="6412233" cy="683368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5" name="Oval 24">
            <a:extLst>
              <a:ext uri="{FF2B5EF4-FFF2-40B4-BE49-F238E27FC236}">
                <a16:creationId xmlns:a16="http://schemas.microsoft.com/office/drawing/2014/main" id="{3E690826-9093-6DAC-BE5A-4DEA983672DC}"/>
              </a:ext>
            </a:extLst>
          </p:cNvPr>
          <p:cNvSpPr/>
          <p:nvPr/>
        </p:nvSpPr>
        <p:spPr>
          <a:xfrm>
            <a:off x="9163682" y="2121719"/>
            <a:ext cx="1132810" cy="1067186"/>
          </a:xfrm>
          <a:prstGeom prst="ellipse">
            <a:avLst/>
          </a:prstGeom>
          <a:solidFill>
            <a:schemeClr val="tx1"/>
          </a:solidFill>
          <a:ln w="1270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A55C1258-B12B-F612-7034-4D1C8DD8DF59}"/>
              </a:ext>
            </a:extLst>
          </p:cNvPr>
          <p:cNvSpPr/>
          <p:nvPr/>
        </p:nvSpPr>
        <p:spPr>
          <a:xfrm>
            <a:off x="7554864" y="3684938"/>
            <a:ext cx="1348529" cy="1202877"/>
          </a:xfrm>
          <a:prstGeom prst="ellipse">
            <a:avLst/>
          </a:prstGeom>
          <a:solidFill>
            <a:schemeClr val="bg1"/>
          </a:solidFill>
          <a:ln w="28575">
            <a:solidFill>
              <a:schemeClr val="bg1">
                <a:lumMod val="65000"/>
              </a:schemeClr>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sp>
        <p:nvSpPr>
          <p:cNvPr id="17" name="Rectangle 16">
            <a:extLst>
              <a:ext uri="{FF2B5EF4-FFF2-40B4-BE49-F238E27FC236}">
                <a16:creationId xmlns:a16="http://schemas.microsoft.com/office/drawing/2014/main" id="{E94F4CD9-543E-4923-AF39-F2A1D5A40C0B}"/>
              </a:ext>
            </a:extLst>
          </p:cNvPr>
          <p:cNvSpPr/>
          <p:nvPr/>
        </p:nvSpPr>
        <p:spPr>
          <a:xfrm>
            <a:off x="4041527" y="5195058"/>
            <a:ext cx="7298825" cy="9694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1500" dirty="0">
                <a:solidFill>
                  <a:srgbClr val="002060"/>
                </a:solidFill>
                <a:latin typeface="Titillium Web" panose="00000500000000000000" pitchFamily="2" charset="0"/>
              </a:rPr>
              <a:t>When Creating an</a:t>
            </a:r>
            <a:r>
              <a:rPr lang="en-US" sz="1500" dirty="0">
                <a:solidFill>
                  <a:schemeClr val="accent5">
                    <a:lumMod val="50000"/>
                  </a:schemeClr>
                </a:solidFill>
                <a:latin typeface="Titillium Web" panose="00000500000000000000" pitchFamily="2" charset="0"/>
              </a:rPr>
              <a:t> </a:t>
            </a:r>
            <a:r>
              <a:rPr lang="en-US" sz="1500" dirty="0">
                <a:solidFill>
                  <a:schemeClr val="accent4">
                    <a:lumMod val="60000"/>
                    <a:lumOff val="40000"/>
                  </a:schemeClr>
                </a:solidFill>
                <a:latin typeface="Titillium Web" panose="00000500000000000000" pitchFamily="2" charset="0"/>
              </a:rPr>
              <a:t>EVOLUTION OF DIFFERENT</a:t>
            </a:r>
            <a:r>
              <a:rPr lang="en-US" sz="1500" dirty="0">
                <a:solidFill>
                  <a:schemeClr val="accent5">
                    <a:lumMod val="50000"/>
                  </a:schemeClr>
                </a:solidFill>
                <a:latin typeface="Titillium Web" panose="00000500000000000000" pitchFamily="2" charset="0"/>
              </a:rPr>
              <a:t> </a:t>
            </a:r>
            <a:r>
              <a:rPr lang="en-US" sz="2700" b="1" dirty="0">
                <a:solidFill>
                  <a:schemeClr val="accent5">
                    <a:lumMod val="50000"/>
                  </a:schemeClr>
                </a:solidFill>
                <a:latin typeface="Titillium Web" panose="00000500000000000000" pitchFamily="2" charset="0"/>
              </a:rPr>
              <a:t>COLLABORATORS</a:t>
            </a:r>
            <a:r>
              <a:rPr lang="en-US" sz="1500" b="1" dirty="0">
                <a:solidFill>
                  <a:schemeClr val="accent5">
                    <a:lumMod val="50000"/>
                  </a:schemeClr>
                </a:solidFill>
                <a:latin typeface="Titillium Web" panose="00000500000000000000" pitchFamily="2" charset="0"/>
              </a:rPr>
              <a:t> </a:t>
            </a:r>
            <a:r>
              <a:rPr lang="en-US" sz="1500" dirty="0">
                <a:solidFill>
                  <a:srgbClr val="002060"/>
                </a:solidFill>
                <a:latin typeface="Titillium Web" panose="00000500000000000000" pitchFamily="2" charset="0"/>
              </a:rPr>
              <a:t>it</a:t>
            </a:r>
            <a:r>
              <a:rPr lang="en-US" sz="1500" b="1" dirty="0">
                <a:solidFill>
                  <a:schemeClr val="accent5">
                    <a:lumMod val="50000"/>
                  </a:schemeClr>
                </a:solidFill>
                <a:latin typeface="Titillium Web" panose="00000500000000000000" pitchFamily="2" charset="0"/>
              </a:rPr>
              <a:t> </a:t>
            </a:r>
            <a:r>
              <a:rPr lang="en-US" sz="1500" dirty="0">
                <a:solidFill>
                  <a:srgbClr val="002060"/>
                </a:solidFill>
                <a:latin typeface="Titillium Web" panose="00000500000000000000" pitchFamily="2" charset="0"/>
              </a:rPr>
              <a:t>means, Re-Thinking capabilities so as to explore the endless </a:t>
            </a:r>
            <a:r>
              <a:rPr lang="en-US" sz="1500" dirty="0">
                <a:solidFill>
                  <a:schemeClr val="accent4">
                    <a:lumMod val="60000"/>
                    <a:lumOff val="40000"/>
                  </a:schemeClr>
                </a:solidFill>
                <a:latin typeface="Titillium Web" panose="00000500000000000000" pitchFamily="2" charset="0"/>
              </a:rPr>
              <a:t>POSSIBILITIES</a:t>
            </a:r>
            <a:r>
              <a:rPr lang="en-US" sz="1500" b="1" dirty="0">
                <a:solidFill>
                  <a:srgbClr val="002060"/>
                </a:solidFill>
                <a:latin typeface="Titillium Web" panose="00000500000000000000" pitchFamily="2" charset="0"/>
              </a:rPr>
              <a:t> </a:t>
            </a:r>
            <a:r>
              <a:rPr lang="en-US" sz="1500" dirty="0">
                <a:solidFill>
                  <a:srgbClr val="002060"/>
                </a:solidFill>
                <a:latin typeface="Titillium Web" panose="00000500000000000000" pitchFamily="2" charset="0"/>
              </a:rPr>
              <a:t>working together to </a:t>
            </a:r>
            <a:r>
              <a:rPr lang="en-US" sz="1500" dirty="0">
                <a:solidFill>
                  <a:schemeClr val="accent4">
                    <a:lumMod val="60000"/>
                    <a:lumOff val="40000"/>
                  </a:schemeClr>
                </a:solidFill>
                <a:latin typeface="Titillium Web" panose="00000500000000000000" pitchFamily="2" charset="0"/>
              </a:rPr>
              <a:t>RE-SHAPE OUR VISION.</a:t>
            </a:r>
          </a:p>
        </p:txBody>
      </p:sp>
      <p:sp>
        <p:nvSpPr>
          <p:cNvPr id="12" name="Rectangle 11">
            <a:extLst>
              <a:ext uri="{FF2B5EF4-FFF2-40B4-BE49-F238E27FC236}">
                <a16:creationId xmlns:a16="http://schemas.microsoft.com/office/drawing/2014/main" id="{7FD66E70-D1A1-429A-B563-64DF15B3F84C}"/>
              </a:ext>
            </a:extLst>
          </p:cNvPr>
          <p:cNvSpPr/>
          <p:nvPr/>
        </p:nvSpPr>
        <p:spPr>
          <a:xfrm>
            <a:off x="79950" y="342348"/>
            <a:ext cx="4328989" cy="538609"/>
          </a:xfrm>
          <a:prstGeom prst="rect">
            <a:avLst/>
          </a:prstGeom>
        </p:spPr>
        <p:txBody>
          <a:bodyPr wrap="square">
            <a:spAutoFit/>
          </a:bodyPr>
          <a:lstStyle/>
          <a:p>
            <a:r>
              <a:rPr lang="en-US" sz="2300" b="1" dirty="0">
                <a:solidFill>
                  <a:schemeClr val="bg1"/>
                </a:solidFill>
                <a:latin typeface="Titillium Web" panose="00000500000000000000" pitchFamily="2" charset="0"/>
              </a:rPr>
              <a:t> </a:t>
            </a:r>
            <a:r>
              <a:rPr lang="en-US" sz="2900" b="1" dirty="0">
                <a:solidFill>
                  <a:schemeClr val="bg1"/>
                </a:solidFill>
                <a:latin typeface="Titillium Web" panose="00000500000000000000" pitchFamily="2" charset="0"/>
              </a:rPr>
              <a:t>|</a:t>
            </a:r>
            <a:r>
              <a:rPr lang="en-US" sz="2300" b="1" dirty="0">
                <a:solidFill>
                  <a:srgbClr val="002060"/>
                </a:solidFill>
                <a:latin typeface="Titillium Web" panose="00000500000000000000" pitchFamily="2" charset="0"/>
              </a:rPr>
              <a:t> </a:t>
            </a:r>
            <a:r>
              <a:rPr lang="en-US" sz="2100" dirty="0">
                <a:solidFill>
                  <a:srgbClr val="002060"/>
                </a:solidFill>
                <a:latin typeface="Titillium Web" panose="00000500000000000000" pitchFamily="2" charset="0"/>
              </a:rPr>
              <a:t>OUR</a:t>
            </a:r>
            <a:r>
              <a:rPr lang="en-US" sz="2100" b="1" dirty="0">
                <a:solidFill>
                  <a:srgbClr val="002060"/>
                </a:solidFill>
                <a:latin typeface="Titillium Web" panose="00000500000000000000" pitchFamily="2" charset="0"/>
              </a:rPr>
              <a:t> </a:t>
            </a:r>
            <a:r>
              <a:rPr lang="en-US" sz="2100" b="1" dirty="0">
                <a:solidFill>
                  <a:srgbClr val="FFFF00"/>
                </a:solidFill>
                <a:highlight>
                  <a:srgbClr val="800000"/>
                </a:highlight>
                <a:latin typeface="Titillium Web" panose="00000500000000000000" pitchFamily="2" charset="0"/>
              </a:rPr>
              <a:t>COLLABORATIONS</a:t>
            </a:r>
          </a:p>
        </p:txBody>
      </p:sp>
      <p:pic>
        <p:nvPicPr>
          <p:cNvPr id="20" name="Picture 19">
            <a:extLst>
              <a:ext uri="{FF2B5EF4-FFF2-40B4-BE49-F238E27FC236}">
                <a16:creationId xmlns:a16="http://schemas.microsoft.com/office/drawing/2014/main" id="{57652212-BCEE-8A7E-5436-81B99CFEBC15}"/>
              </a:ext>
            </a:extLst>
          </p:cNvPr>
          <p:cNvPicPr>
            <a:picLocks noChangeAspect="1"/>
          </p:cNvPicPr>
          <p:nvPr/>
        </p:nvPicPr>
        <p:blipFill>
          <a:blip r:embed="rId4">
            <a:alphaModFix/>
          </a:blip>
          <a:stretch>
            <a:fillRect/>
          </a:stretch>
        </p:blipFill>
        <p:spPr>
          <a:xfrm>
            <a:off x="7355" y="5764869"/>
            <a:ext cx="1542957" cy="1090332"/>
          </a:xfrm>
          <a:prstGeom prst="rect">
            <a:avLst/>
          </a:prstGeom>
          <a:ln>
            <a:noFill/>
          </a:ln>
          <a:effectLst>
            <a:outerShdw blurRad="44450" dist="27940" dir="5400000" algn="ctr">
              <a:srgbClr val="000000">
                <a:alpha val="32000"/>
              </a:srgbClr>
            </a:outerShdw>
          </a:effectLst>
        </p:spPr>
      </p:pic>
      <p:pic>
        <p:nvPicPr>
          <p:cNvPr id="3" name="Picture 2">
            <a:extLst>
              <a:ext uri="{FF2B5EF4-FFF2-40B4-BE49-F238E27FC236}">
                <a16:creationId xmlns:a16="http://schemas.microsoft.com/office/drawing/2014/main" id="{8F30F4FE-42BF-CD25-A317-2BB624AE2154}"/>
              </a:ext>
            </a:extLst>
          </p:cNvPr>
          <p:cNvPicPr>
            <a:picLocks noChangeAspect="1"/>
          </p:cNvPicPr>
          <p:nvPr/>
        </p:nvPicPr>
        <p:blipFill>
          <a:blip r:embed="rId5">
            <a:alphaModFix/>
            <a:extLst>
              <a:ext uri="{BEBA8EAE-BF5A-486C-A8C5-ECC9F3942E4B}">
                <a14:imgProps xmlns:a14="http://schemas.microsoft.com/office/drawing/2010/main">
                  <a14:imgLayer r:embed="rId6">
                    <a14:imgEffect>
                      <a14:artisticCement/>
                    </a14:imgEffect>
                    <a14:imgEffect>
                      <a14:colorTemperature colorTemp="4700"/>
                    </a14:imgEffect>
                  </a14:imgLayer>
                </a14:imgProps>
              </a:ext>
            </a:extLst>
          </a:blip>
          <a:stretch>
            <a:fillRect/>
          </a:stretch>
        </p:blipFill>
        <p:spPr>
          <a:xfrm>
            <a:off x="6275494" y="672876"/>
            <a:ext cx="1333897" cy="661073"/>
          </a:xfrm>
          <a:prstGeom prst="rect">
            <a:avLst/>
          </a:prstGeom>
          <a:ln>
            <a:noFill/>
          </a:ln>
          <a:effectLst/>
          <a:scene3d>
            <a:camera prst="orthographicFront">
              <a:rot lat="0" lon="0" rev="0"/>
            </a:camera>
            <a:lightRig rig="contrasting" dir="t">
              <a:rot lat="0" lon="0" rev="7800000"/>
            </a:lightRig>
          </a:scene3d>
          <a:sp3d>
            <a:bevelT w="139700" h="139700"/>
          </a:sp3d>
        </p:spPr>
      </p:pic>
      <p:sp>
        <p:nvSpPr>
          <p:cNvPr id="4" name="TextBox 3">
            <a:extLst>
              <a:ext uri="{FF2B5EF4-FFF2-40B4-BE49-F238E27FC236}">
                <a16:creationId xmlns:a16="http://schemas.microsoft.com/office/drawing/2014/main" id="{6D95C778-B0FF-DAC0-6C4D-E7C9F87F34E5}"/>
              </a:ext>
            </a:extLst>
          </p:cNvPr>
          <p:cNvSpPr txBox="1"/>
          <p:nvPr/>
        </p:nvSpPr>
        <p:spPr>
          <a:xfrm>
            <a:off x="6146802" y="1137759"/>
            <a:ext cx="1732016" cy="323165"/>
          </a:xfrm>
          <a:prstGeom prst="rect">
            <a:avLst/>
          </a:prstGeom>
          <a:noFill/>
        </p:spPr>
        <p:txBody>
          <a:bodyPr wrap="square" rtlCol="0">
            <a:spAutoFit/>
          </a:bodyPr>
          <a:lstStyle/>
          <a:p>
            <a:r>
              <a:rPr lang="en-US" sz="1500" b="1" dirty="0">
                <a:solidFill>
                  <a:srgbClr val="0070C0"/>
                </a:solidFill>
              </a:rPr>
              <a:t>Enterprise Limited</a:t>
            </a:r>
          </a:p>
        </p:txBody>
      </p:sp>
      <p:sp>
        <p:nvSpPr>
          <p:cNvPr id="22" name="TextBox 21">
            <a:extLst>
              <a:ext uri="{FF2B5EF4-FFF2-40B4-BE49-F238E27FC236}">
                <a16:creationId xmlns:a16="http://schemas.microsoft.com/office/drawing/2014/main" id="{9EE94C9C-855B-417E-9318-7AFB2253743B}"/>
              </a:ext>
            </a:extLst>
          </p:cNvPr>
          <p:cNvSpPr txBox="1"/>
          <p:nvPr/>
        </p:nvSpPr>
        <p:spPr>
          <a:xfrm>
            <a:off x="4867276" y="2301344"/>
            <a:ext cx="1946576" cy="261610"/>
          </a:xfrm>
          <a:prstGeom prst="rect">
            <a:avLst/>
          </a:prstGeom>
          <a:noFill/>
        </p:spPr>
        <p:txBody>
          <a:bodyPr wrap="square" rtlCol="0">
            <a:spAutoFit/>
          </a:bodyPr>
          <a:lstStyle/>
          <a:p>
            <a:r>
              <a:rPr lang="en-US" sz="1100" b="1" dirty="0">
                <a:solidFill>
                  <a:schemeClr val="tx1">
                    <a:lumMod val="75000"/>
                    <a:lumOff val="25000"/>
                  </a:schemeClr>
                </a:solidFill>
              </a:rPr>
              <a:t>Where good living begins</a:t>
            </a:r>
          </a:p>
        </p:txBody>
      </p:sp>
      <p:pic>
        <p:nvPicPr>
          <p:cNvPr id="11" name="Picture 10">
            <a:extLst>
              <a:ext uri="{FF2B5EF4-FFF2-40B4-BE49-F238E27FC236}">
                <a16:creationId xmlns:a16="http://schemas.microsoft.com/office/drawing/2014/main" id="{552DE319-230C-DF6C-5A6F-68580FB20447}"/>
              </a:ext>
            </a:extLst>
          </p:cNvPr>
          <p:cNvPicPr>
            <a:picLocks noChangeAspect="1"/>
          </p:cNvPicPr>
          <p:nvPr/>
        </p:nvPicPr>
        <p:blipFill>
          <a:blip r:embed="rId7"/>
          <a:stretch>
            <a:fillRect/>
          </a:stretch>
        </p:blipFill>
        <p:spPr>
          <a:xfrm>
            <a:off x="7730423" y="3942446"/>
            <a:ext cx="956377" cy="632600"/>
          </a:xfrm>
          <a:prstGeom prst="rect">
            <a:avLst/>
          </a:prstGeom>
          <a:solidFill>
            <a:schemeClr val="bg1">
              <a:lumMod val="65000"/>
            </a:schemeClr>
          </a:solidFill>
        </p:spPr>
      </p:pic>
      <p:pic>
        <p:nvPicPr>
          <p:cNvPr id="5" name="Picture 4">
            <a:extLst>
              <a:ext uri="{FF2B5EF4-FFF2-40B4-BE49-F238E27FC236}">
                <a16:creationId xmlns:a16="http://schemas.microsoft.com/office/drawing/2014/main" id="{A3918CCA-8C8C-D6D1-02E5-0DC49A0878CA}"/>
              </a:ext>
            </a:extLst>
          </p:cNvPr>
          <p:cNvPicPr>
            <a:picLocks noChangeAspect="1"/>
          </p:cNvPicPr>
          <p:nvPr/>
        </p:nvPicPr>
        <p:blipFill>
          <a:blip r:embed="rId8"/>
          <a:stretch>
            <a:fillRect/>
          </a:stretch>
        </p:blipFill>
        <p:spPr>
          <a:xfrm>
            <a:off x="9359637" y="2327579"/>
            <a:ext cx="757372" cy="655467"/>
          </a:xfrm>
          <a:prstGeom prst="rect">
            <a:avLst/>
          </a:prstGeom>
        </p:spPr>
      </p:pic>
      <p:pic>
        <p:nvPicPr>
          <p:cNvPr id="13" name="Picture 12">
            <a:extLst>
              <a:ext uri="{FF2B5EF4-FFF2-40B4-BE49-F238E27FC236}">
                <a16:creationId xmlns:a16="http://schemas.microsoft.com/office/drawing/2014/main" id="{2B8C4863-E8C0-44CA-B649-0B8D9A523464}"/>
              </a:ext>
            </a:extLst>
          </p:cNvPr>
          <p:cNvPicPr>
            <a:picLocks noChangeAspect="1"/>
          </p:cNvPicPr>
          <p:nvPr/>
        </p:nvPicPr>
        <p:blipFill>
          <a:blip r:embed="rId9">
            <a:alphaModFix/>
            <a:extLst>
              <a:ext uri="{BEBA8EAE-BF5A-486C-A8C5-ECC9F3942E4B}">
                <a14:imgProps xmlns:a14="http://schemas.microsoft.com/office/drawing/2010/main">
                  <a14:imgLayer r:embed="rId10">
                    <a14:imgEffect>
                      <a14:artisticTexturizer/>
                    </a14:imgEffect>
                  </a14:imgLayer>
                </a14:imgProps>
              </a:ext>
            </a:extLst>
          </a:blip>
          <a:stretch>
            <a:fillRect/>
          </a:stretch>
        </p:blipFill>
        <p:spPr>
          <a:xfrm>
            <a:off x="5983995" y="2933374"/>
            <a:ext cx="1202877" cy="1202877"/>
          </a:xfrm>
          <a:prstGeom prst="rect">
            <a:avLst/>
          </a:prstGeom>
          <a:noFill/>
          <a:ln>
            <a:noFill/>
          </a:ln>
        </p:spPr>
      </p:pic>
      <p:pic>
        <p:nvPicPr>
          <p:cNvPr id="8" name="Picture 7">
            <a:extLst>
              <a:ext uri="{FF2B5EF4-FFF2-40B4-BE49-F238E27FC236}">
                <a16:creationId xmlns:a16="http://schemas.microsoft.com/office/drawing/2014/main" id="{3CD60FF1-F5BA-86F4-6249-91030CC8D127}"/>
              </a:ext>
            </a:extLst>
          </p:cNvPr>
          <p:cNvPicPr>
            <a:picLocks noChangeAspect="1"/>
          </p:cNvPicPr>
          <p:nvPr/>
        </p:nvPicPr>
        <p:blipFill>
          <a:blip r:embed="rId11"/>
          <a:stretch>
            <a:fillRect/>
          </a:stretch>
        </p:blipFill>
        <p:spPr>
          <a:xfrm>
            <a:off x="4471765" y="987169"/>
            <a:ext cx="110846" cy="3879609"/>
          </a:xfrm>
          <a:prstGeom prst="rect">
            <a:avLst/>
          </a:prstGeom>
        </p:spPr>
      </p:pic>
      <p:pic>
        <p:nvPicPr>
          <p:cNvPr id="14" name="Picture 13">
            <a:extLst>
              <a:ext uri="{FF2B5EF4-FFF2-40B4-BE49-F238E27FC236}">
                <a16:creationId xmlns:a16="http://schemas.microsoft.com/office/drawing/2014/main" id="{35C7CEAA-5F74-013D-50A2-8E531F1C2DF3}"/>
              </a:ext>
            </a:extLst>
          </p:cNvPr>
          <p:cNvPicPr>
            <a:picLocks noChangeAspect="1"/>
          </p:cNvPicPr>
          <p:nvPr/>
        </p:nvPicPr>
        <p:blipFill>
          <a:blip r:embed="rId12">
            <a:alphaModFix/>
            <a:extLst>
              <a:ext uri="{BEBA8EAE-BF5A-486C-A8C5-ECC9F3942E4B}">
                <a14:imgProps xmlns:a14="http://schemas.microsoft.com/office/drawing/2010/main">
                  <a14:imgLayer r:embed="rId13">
                    <a14:imgEffect>
                      <a14:artisticPastelsSmooth/>
                    </a14:imgEffect>
                  </a14:imgLayer>
                </a14:imgProps>
              </a:ext>
            </a:extLst>
          </a:blip>
          <a:stretch>
            <a:fillRect/>
          </a:stretch>
        </p:blipFill>
        <p:spPr>
          <a:xfrm>
            <a:off x="5041579" y="1608618"/>
            <a:ext cx="1360035" cy="809614"/>
          </a:xfrm>
          <a:prstGeom prst="rect">
            <a:avLst/>
          </a:prstGeom>
          <a:ln>
            <a:noFill/>
          </a:ln>
          <a:effectLst/>
          <a:scene3d>
            <a:camera prst="orthographicFront">
              <a:rot lat="0" lon="0" rev="0"/>
            </a:camera>
            <a:lightRig rig="contrasting" dir="t">
              <a:rot lat="0" lon="0" rev="7800000"/>
            </a:lightRig>
          </a:scene3d>
          <a:sp3d>
            <a:bevelT w="139700" h="139700"/>
          </a:sp3d>
        </p:spPr>
      </p:pic>
      <p:pic>
        <p:nvPicPr>
          <p:cNvPr id="28" name="Picture 27">
            <a:extLst>
              <a:ext uri="{FF2B5EF4-FFF2-40B4-BE49-F238E27FC236}">
                <a16:creationId xmlns:a16="http://schemas.microsoft.com/office/drawing/2014/main" id="{199F62EF-6A73-79B2-9AB0-8F8854CFBF20}"/>
              </a:ext>
            </a:extLst>
          </p:cNvPr>
          <p:cNvPicPr>
            <a:picLocks noChangeAspect="1"/>
          </p:cNvPicPr>
          <p:nvPr/>
        </p:nvPicPr>
        <p:blipFill>
          <a:blip r:embed="rId14"/>
          <a:stretch>
            <a:fillRect/>
          </a:stretch>
        </p:blipFill>
        <p:spPr>
          <a:xfrm>
            <a:off x="2579590" y="5446345"/>
            <a:ext cx="1240875" cy="24985"/>
          </a:xfrm>
          <a:prstGeom prst="rect">
            <a:avLst/>
          </a:prstGeom>
        </p:spPr>
      </p:pic>
      <p:sp>
        <p:nvSpPr>
          <p:cNvPr id="47" name="TextBox 46">
            <a:extLst>
              <a:ext uri="{FF2B5EF4-FFF2-40B4-BE49-F238E27FC236}">
                <a16:creationId xmlns:a16="http://schemas.microsoft.com/office/drawing/2014/main" id="{5CDB0959-9B28-4DA5-1F86-95A88E9409FE}"/>
              </a:ext>
            </a:extLst>
          </p:cNvPr>
          <p:cNvSpPr txBox="1"/>
          <p:nvPr/>
        </p:nvSpPr>
        <p:spPr>
          <a:xfrm>
            <a:off x="23819" y="1405525"/>
            <a:ext cx="4387677" cy="1938992"/>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a:spAutoFit/>
          </a:bodyPr>
          <a:lstStyle/>
          <a:p>
            <a:pPr algn="l"/>
            <a:endParaRPr lang="en-US" sz="1500" b="1" dirty="0">
              <a:solidFill>
                <a:schemeClr val="accent1">
                  <a:lumMod val="50000"/>
                </a:schemeClr>
              </a:solidFill>
              <a:latin typeface="Titillium Web" panose="00000500000000000000" pitchFamily="2" charset="0"/>
            </a:endParaRPr>
          </a:p>
          <a:p>
            <a:pPr algn="ctr"/>
            <a:r>
              <a:rPr lang="en-US" sz="1500" b="1" dirty="0">
                <a:solidFill>
                  <a:schemeClr val="accent1">
                    <a:lumMod val="50000"/>
                  </a:schemeClr>
                </a:solidFill>
                <a:latin typeface="Titillium Web" panose="00000500000000000000" pitchFamily="2" charset="0"/>
              </a:rPr>
              <a:t>We invest in partnerships to do the greater workmanship Together.</a:t>
            </a:r>
          </a:p>
          <a:p>
            <a:pPr algn="l"/>
            <a:endParaRPr lang="en-US" sz="1500" dirty="0">
              <a:solidFill>
                <a:schemeClr val="accent1">
                  <a:lumMod val="50000"/>
                </a:schemeClr>
              </a:solidFill>
              <a:latin typeface="Titillium Web" panose="00000500000000000000" pitchFamily="2" charset="0"/>
            </a:endParaRPr>
          </a:p>
          <a:p>
            <a:pPr algn="l"/>
            <a:r>
              <a:rPr lang="en-US" sz="1500" dirty="0">
                <a:solidFill>
                  <a:schemeClr val="accent1">
                    <a:lumMod val="50000"/>
                  </a:schemeClr>
                </a:solidFill>
                <a:latin typeface="Titillium Web" panose="00000500000000000000" pitchFamily="2" charset="0"/>
              </a:rPr>
              <a:t>Creating</a:t>
            </a:r>
            <a:r>
              <a:rPr lang="en-US" sz="1500" b="0" dirty="0">
                <a:solidFill>
                  <a:schemeClr val="accent1">
                    <a:lumMod val="50000"/>
                  </a:schemeClr>
                </a:solidFill>
                <a:latin typeface="Titillium Web" panose="00000500000000000000" pitchFamily="2" charset="0"/>
              </a:rPr>
              <a:t> a network of institutions that</a:t>
            </a:r>
            <a:r>
              <a:rPr lang="en-US" sz="1500" b="0" i="0" dirty="0">
                <a:solidFill>
                  <a:schemeClr val="accent1">
                    <a:lumMod val="50000"/>
                  </a:schemeClr>
                </a:solidFill>
                <a:effectLst/>
                <a:latin typeface="Titillium Web" panose="00000500000000000000" pitchFamily="2" charset="0"/>
              </a:rPr>
              <a:t> will </a:t>
            </a:r>
            <a:r>
              <a:rPr lang="en-US" sz="1500" dirty="0">
                <a:solidFill>
                  <a:schemeClr val="accent1">
                    <a:lumMod val="50000"/>
                  </a:schemeClr>
                </a:solidFill>
                <a:latin typeface="Titillium Web" panose="00000500000000000000" pitchFamily="2" charset="0"/>
              </a:rPr>
              <a:t> become</a:t>
            </a:r>
            <a:r>
              <a:rPr lang="en-US" sz="1500" b="0" i="0" dirty="0">
                <a:solidFill>
                  <a:schemeClr val="accent1">
                    <a:lumMod val="50000"/>
                  </a:schemeClr>
                </a:solidFill>
                <a:effectLst/>
                <a:latin typeface="Titillium Web" panose="00000500000000000000" pitchFamily="2" charset="0"/>
              </a:rPr>
              <a:t> familiar with the processes and we are confident we </a:t>
            </a:r>
            <a:r>
              <a:rPr lang="en-US" sz="1500" dirty="0">
                <a:solidFill>
                  <a:schemeClr val="accent1">
                    <a:lumMod val="50000"/>
                  </a:schemeClr>
                </a:solidFill>
                <a:latin typeface="Titillium Web" panose="00000500000000000000" pitchFamily="2" charset="0"/>
              </a:rPr>
              <a:t>match</a:t>
            </a:r>
            <a:r>
              <a:rPr lang="en-US" sz="1500" b="0" i="0" dirty="0">
                <a:solidFill>
                  <a:schemeClr val="accent1">
                    <a:lumMod val="50000"/>
                  </a:schemeClr>
                </a:solidFill>
                <a:effectLst/>
                <a:latin typeface="Titillium Web" panose="00000500000000000000" pitchFamily="2" charset="0"/>
              </a:rPr>
              <a:t> the Best-fit Partners to help </a:t>
            </a:r>
            <a:r>
              <a:rPr lang="en-US" sz="1500" dirty="0">
                <a:solidFill>
                  <a:schemeClr val="accent1">
                    <a:lumMod val="50000"/>
                  </a:schemeClr>
                </a:solidFill>
                <a:latin typeface="Titillium Web" panose="00000500000000000000" pitchFamily="2" charset="0"/>
              </a:rPr>
              <a:t>achieve the vision</a:t>
            </a:r>
            <a:r>
              <a:rPr lang="en-US" sz="1500" b="0" i="0" dirty="0">
                <a:solidFill>
                  <a:schemeClr val="accent1">
                    <a:lumMod val="50000"/>
                  </a:schemeClr>
                </a:solidFill>
                <a:effectLst/>
                <a:latin typeface="Titillium Web" panose="00000500000000000000" pitchFamily="2" charset="0"/>
              </a:rPr>
              <a:t>.</a:t>
            </a:r>
          </a:p>
        </p:txBody>
      </p:sp>
      <p:sp>
        <p:nvSpPr>
          <p:cNvPr id="23" name="TextBox 22">
            <a:extLst>
              <a:ext uri="{FF2B5EF4-FFF2-40B4-BE49-F238E27FC236}">
                <a16:creationId xmlns:a16="http://schemas.microsoft.com/office/drawing/2014/main" id="{4C433AF8-08E2-2267-9989-150562E3497E}"/>
              </a:ext>
            </a:extLst>
          </p:cNvPr>
          <p:cNvSpPr txBox="1"/>
          <p:nvPr/>
        </p:nvSpPr>
        <p:spPr>
          <a:xfrm>
            <a:off x="17362" y="3410488"/>
            <a:ext cx="4391577" cy="1477328"/>
          </a:xfrm>
          <a:prstGeom prst="rect">
            <a:avLst/>
          </a:prstGeom>
          <a:noFill/>
        </p:spPr>
        <p:txBody>
          <a:bodyPr wrap="square">
            <a:spAutoFit/>
          </a:bodyPr>
          <a:lstStyle/>
          <a:p>
            <a:r>
              <a:rPr lang="en-US" sz="1500" dirty="0">
                <a:solidFill>
                  <a:srgbClr val="002060"/>
                </a:solidFill>
                <a:latin typeface="Titillium Web" panose="00000500000000000000" pitchFamily="2" charset="0"/>
              </a:rPr>
              <a:t>We continue to create </a:t>
            </a:r>
            <a:r>
              <a:rPr lang="en-US" sz="1500" b="0" i="0" dirty="0">
                <a:solidFill>
                  <a:srgbClr val="002060"/>
                </a:solidFill>
                <a:effectLst/>
                <a:latin typeface="Titillium Web" panose="00000500000000000000" pitchFamily="2" charset="0"/>
              </a:rPr>
              <a:t>opportunities to connect and share great conversations with amazingly intelligent and </a:t>
            </a:r>
            <a:r>
              <a:rPr lang="en-US" sz="1500" dirty="0">
                <a:solidFill>
                  <a:srgbClr val="002060"/>
                </a:solidFill>
                <a:latin typeface="Titillium Web" panose="00000500000000000000" pitchFamily="2" charset="0"/>
              </a:rPr>
              <a:t>dedicated</a:t>
            </a:r>
            <a:r>
              <a:rPr lang="en-US" sz="1500" b="0" i="0" dirty="0">
                <a:solidFill>
                  <a:srgbClr val="002060"/>
                </a:solidFill>
                <a:effectLst/>
                <a:latin typeface="Titillium Web" panose="00000500000000000000" pitchFamily="2" charset="0"/>
              </a:rPr>
              <a:t> </a:t>
            </a:r>
            <a:r>
              <a:rPr lang="en-US" sz="1500" dirty="0">
                <a:solidFill>
                  <a:srgbClr val="002060"/>
                </a:solidFill>
                <a:latin typeface="Titillium Web" panose="00000500000000000000" pitchFamily="2" charset="0"/>
              </a:rPr>
              <a:t>E</a:t>
            </a:r>
            <a:r>
              <a:rPr lang="en-US" sz="1500" b="0" i="0" dirty="0">
                <a:solidFill>
                  <a:srgbClr val="002060"/>
                </a:solidFill>
                <a:effectLst/>
                <a:latin typeface="Titillium Web" panose="00000500000000000000" pitchFamily="2" charset="0"/>
              </a:rPr>
              <a:t>ntrepreneurs.</a:t>
            </a:r>
          </a:p>
          <a:p>
            <a:r>
              <a:rPr lang="en-US" sz="1500" b="0" i="0" dirty="0">
                <a:solidFill>
                  <a:srgbClr val="002060"/>
                </a:solidFill>
                <a:effectLst/>
                <a:latin typeface="Titillium Web" panose="00000500000000000000" pitchFamily="2" charset="0"/>
              </a:rPr>
              <a:t> </a:t>
            </a:r>
            <a:endParaRPr lang="en-US" sz="1000" b="0" i="0" dirty="0">
              <a:solidFill>
                <a:srgbClr val="002060"/>
              </a:solidFill>
              <a:effectLst/>
              <a:latin typeface="Titillium Web" panose="00000500000000000000" pitchFamily="2" charset="0"/>
            </a:endParaRPr>
          </a:p>
          <a:p>
            <a:r>
              <a:rPr lang="en-US" sz="1500" dirty="0">
                <a:solidFill>
                  <a:srgbClr val="002060"/>
                </a:solidFill>
                <a:latin typeface="Titillium Web" panose="00000500000000000000" pitchFamily="2" charset="0"/>
              </a:rPr>
              <a:t>We’re </a:t>
            </a:r>
            <a:r>
              <a:rPr lang="en-US" sz="1500" b="0" i="0" dirty="0">
                <a:solidFill>
                  <a:srgbClr val="002060"/>
                </a:solidFill>
                <a:effectLst/>
                <a:latin typeface="Titillium Web" panose="00000500000000000000" pitchFamily="2" charset="0"/>
              </a:rPr>
              <a:t>forever grateful to their contributions and, we are forever changed because of their</a:t>
            </a:r>
            <a:r>
              <a:rPr lang="en-US" sz="1500" dirty="0">
                <a:solidFill>
                  <a:srgbClr val="002060"/>
                </a:solidFill>
                <a:latin typeface="Titillium Web" panose="00000500000000000000" pitchFamily="2" charset="0"/>
              </a:rPr>
              <a:t> participation.</a:t>
            </a:r>
          </a:p>
        </p:txBody>
      </p:sp>
      <p:sp>
        <p:nvSpPr>
          <p:cNvPr id="21" name="TextBox 20">
            <a:extLst>
              <a:ext uri="{FF2B5EF4-FFF2-40B4-BE49-F238E27FC236}">
                <a16:creationId xmlns:a16="http://schemas.microsoft.com/office/drawing/2014/main" id="{6BB0DD44-9D59-3772-BAF3-F45CFEDC1A25}"/>
              </a:ext>
            </a:extLst>
          </p:cNvPr>
          <p:cNvSpPr txBox="1"/>
          <p:nvPr/>
        </p:nvSpPr>
        <p:spPr>
          <a:xfrm>
            <a:off x="11591365" y="6345435"/>
            <a:ext cx="457176" cy="384721"/>
          </a:xfrm>
          <a:prstGeom prst="rect">
            <a:avLst/>
          </a:prstGeom>
          <a:noFill/>
        </p:spPr>
        <p:txBody>
          <a:bodyPr wrap="none" rtlCol="0">
            <a:spAutoFit/>
          </a:bodyPr>
          <a:lstStyle/>
          <a:p>
            <a:r>
              <a:rPr lang="en-US" sz="1900" b="1" dirty="0">
                <a:solidFill>
                  <a:srgbClr val="FFFF00"/>
                </a:solidFill>
                <a:latin typeface="Titillium Web" panose="00000500000000000000" pitchFamily="2" charset="0"/>
              </a:rPr>
              <a:t>10</a:t>
            </a:r>
          </a:p>
        </p:txBody>
      </p:sp>
      <p:pic>
        <p:nvPicPr>
          <p:cNvPr id="15" name="Picture 14">
            <a:extLst>
              <a:ext uri="{FF2B5EF4-FFF2-40B4-BE49-F238E27FC236}">
                <a16:creationId xmlns:a16="http://schemas.microsoft.com/office/drawing/2014/main" id="{3F36D049-3FC8-5598-69AB-8FFF44B41A9C}"/>
              </a:ext>
            </a:extLst>
          </p:cNvPr>
          <p:cNvPicPr>
            <a:picLocks noChangeAspect="1"/>
          </p:cNvPicPr>
          <p:nvPr/>
        </p:nvPicPr>
        <p:blipFill>
          <a:blip r:embed="rId15"/>
          <a:stretch>
            <a:fillRect/>
          </a:stretch>
        </p:blipFill>
        <p:spPr>
          <a:xfrm>
            <a:off x="6775971" y="1489774"/>
            <a:ext cx="1788747" cy="1770494"/>
          </a:xfrm>
          <a:prstGeom prst="rect">
            <a:avLst/>
          </a:prstGeom>
        </p:spPr>
      </p:pic>
    </p:spTree>
    <p:extLst>
      <p:ext uri="{BB962C8B-B14F-4D97-AF65-F5344CB8AC3E}">
        <p14:creationId xmlns:p14="http://schemas.microsoft.com/office/powerpoint/2010/main" val="1243205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0EBEC319-959C-AF09-23DE-C204AB2DE2F6}"/>
              </a:ext>
            </a:extLst>
          </p:cNvPr>
          <p:cNvSpPr/>
          <p:nvPr/>
        </p:nvSpPr>
        <p:spPr>
          <a:xfrm>
            <a:off x="383295" y="1239013"/>
            <a:ext cx="2852960" cy="2849145"/>
          </a:xfrm>
          <a:prstGeom prst="rect">
            <a:avLst/>
          </a:prstGeom>
          <a:solidFill>
            <a:schemeClr val="accent1">
              <a:lumMod val="40000"/>
              <a:lumOff val="6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4076B27-3FA0-4339-9C56-F1000DF3EEC4}"/>
              </a:ext>
            </a:extLst>
          </p:cNvPr>
          <p:cNvSpPr txBox="1"/>
          <p:nvPr/>
        </p:nvSpPr>
        <p:spPr>
          <a:xfrm flipH="1">
            <a:off x="73754" y="417677"/>
            <a:ext cx="3034753" cy="538609"/>
          </a:xfrm>
          <a:prstGeom prst="rect">
            <a:avLst/>
          </a:prstGeom>
          <a:noFill/>
        </p:spPr>
        <p:txBody>
          <a:bodyPr wrap="square" rtlCol="0">
            <a:spAutoFit/>
          </a:bodyPr>
          <a:lstStyle/>
          <a:p>
            <a:r>
              <a:rPr lang="en-US" sz="2300" b="1" dirty="0">
                <a:latin typeface="Titillium Web" panose="00000500000000000000" pitchFamily="2" charset="0"/>
              </a:rPr>
              <a:t> </a:t>
            </a:r>
            <a:r>
              <a:rPr lang="en-US" sz="2900" b="1" dirty="0">
                <a:solidFill>
                  <a:schemeClr val="accent4">
                    <a:lumMod val="75000"/>
                  </a:schemeClr>
                </a:solidFill>
                <a:latin typeface="Titillium Web" panose="00000500000000000000" pitchFamily="2" charset="0"/>
              </a:rPr>
              <a:t>|</a:t>
            </a:r>
            <a:r>
              <a:rPr lang="en-US" sz="2300" b="1" dirty="0">
                <a:solidFill>
                  <a:srgbClr val="002060"/>
                </a:solidFill>
                <a:latin typeface="Titillium Web" panose="00000500000000000000" pitchFamily="2" charset="0"/>
              </a:rPr>
              <a:t> </a:t>
            </a:r>
            <a:r>
              <a:rPr lang="en-US" sz="2100" dirty="0">
                <a:solidFill>
                  <a:srgbClr val="002060"/>
                </a:solidFill>
                <a:latin typeface="Titillium Web" panose="00000500000000000000" pitchFamily="2" charset="0"/>
              </a:rPr>
              <a:t>OUR</a:t>
            </a:r>
            <a:r>
              <a:rPr lang="en-US" sz="2100" b="1" dirty="0">
                <a:solidFill>
                  <a:srgbClr val="002060"/>
                </a:solidFill>
                <a:latin typeface="Titillium Web" panose="00000500000000000000" pitchFamily="2" charset="0"/>
              </a:rPr>
              <a:t> </a:t>
            </a:r>
            <a:r>
              <a:rPr lang="en-US" sz="2100" b="1" dirty="0">
                <a:solidFill>
                  <a:schemeClr val="accent4">
                    <a:lumMod val="50000"/>
                  </a:schemeClr>
                </a:solidFill>
                <a:highlight>
                  <a:srgbClr val="C0C0C0"/>
                </a:highlight>
                <a:latin typeface="Titillium Web" panose="00000500000000000000" pitchFamily="2" charset="0"/>
              </a:rPr>
              <a:t>STRENGTHS</a:t>
            </a:r>
            <a:r>
              <a:rPr lang="en-US" sz="2100" b="1" dirty="0">
                <a:solidFill>
                  <a:schemeClr val="accent4">
                    <a:lumMod val="50000"/>
                  </a:schemeClr>
                </a:solidFill>
                <a:latin typeface="Titillium Web" panose="00000500000000000000" pitchFamily="2" charset="0"/>
              </a:rPr>
              <a:t> </a:t>
            </a:r>
          </a:p>
        </p:txBody>
      </p:sp>
      <p:sp>
        <p:nvSpPr>
          <p:cNvPr id="9" name="Rectangle 8">
            <a:extLst>
              <a:ext uri="{FF2B5EF4-FFF2-40B4-BE49-F238E27FC236}">
                <a16:creationId xmlns:a16="http://schemas.microsoft.com/office/drawing/2014/main" id="{13BB7494-BE3F-4B0B-BA42-4CE3547C3DA3}"/>
              </a:ext>
            </a:extLst>
          </p:cNvPr>
          <p:cNvSpPr/>
          <p:nvPr/>
        </p:nvSpPr>
        <p:spPr>
          <a:xfrm>
            <a:off x="3836895" y="3932550"/>
            <a:ext cx="3619572" cy="1308050"/>
          </a:xfrm>
          <a:prstGeom prst="rect">
            <a:avLst/>
          </a:prstGeom>
          <a:ln w="19050">
            <a:solidFill>
              <a:schemeClr val="accent4">
                <a:lumMod val="75000"/>
              </a:schemeClr>
            </a:solidFill>
            <a:prstDash val="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1500" b="1" dirty="0">
                <a:solidFill>
                  <a:srgbClr val="002060"/>
                </a:solidFill>
                <a:latin typeface="Titillium Web" panose="00000500000000000000" pitchFamily="2" charset="0"/>
              </a:rPr>
              <a:t>Our Partners’ have </a:t>
            </a:r>
          </a:p>
          <a:p>
            <a:r>
              <a:rPr lang="en-US" sz="1900" b="1" dirty="0">
                <a:solidFill>
                  <a:srgbClr val="FFFF00"/>
                </a:solidFill>
                <a:latin typeface="Titillium Web" panose="00000500000000000000" pitchFamily="2" charset="0"/>
              </a:rPr>
              <a:t>EXTENSIVE EXPERIENCE </a:t>
            </a:r>
          </a:p>
          <a:p>
            <a:r>
              <a:rPr lang="en-US" sz="1500" b="1" dirty="0">
                <a:solidFill>
                  <a:srgbClr val="002060"/>
                </a:solidFill>
                <a:latin typeface="Titillium Web" panose="00000500000000000000" pitchFamily="2" charset="0"/>
              </a:rPr>
              <a:t>and expertise to deliver projects in line with Approved Budgets, Quality Standards and on Time.</a:t>
            </a:r>
          </a:p>
        </p:txBody>
      </p:sp>
      <p:sp>
        <p:nvSpPr>
          <p:cNvPr id="10" name="Rectangle 9">
            <a:extLst>
              <a:ext uri="{FF2B5EF4-FFF2-40B4-BE49-F238E27FC236}">
                <a16:creationId xmlns:a16="http://schemas.microsoft.com/office/drawing/2014/main" id="{2BDA4FFC-5F0A-44AD-B2ED-649FF6A2025D}"/>
              </a:ext>
            </a:extLst>
          </p:cNvPr>
          <p:cNvSpPr/>
          <p:nvPr/>
        </p:nvSpPr>
        <p:spPr>
          <a:xfrm>
            <a:off x="3836895" y="1014888"/>
            <a:ext cx="3619572" cy="1308050"/>
          </a:xfrm>
          <a:prstGeom prst="rect">
            <a:avLst/>
          </a:prstGeom>
          <a:ln w="19050">
            <a:solidFill>
              <a:schemeClr val="accent6"/>
            </a:solid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1500" b="1" dirty="0">
                <a:solidFill>
                  <a:srgbClr val="002060"/>
                </a:solidFill>
                <a:latin typeface="Titillium Web" panose="00000500000000000000" pitchFamily="2" charset="0"/>
              </a:rPr>
              <a:t>Our Partners’ have extensive commercial </a:t>
            </a:r>
            <a:r>
              <a:rPr lang="en-US" sz="1900" b="1" dirty="0">
                <a:solidFill>
                  <a:schemeClr val="bg2">
                    <a:lumMod val="40000"/>
                    <a:lumOff val="60000"/>
                  </a:schemeClr>
                </a:solidFill>
                <a:latin typeface="Titillium Web" panose="00000500000000000000" pitchFamily="2" charset="0"/>
              </a:rPr>
              <a:t>AFRICAN &amp; GLOBAL NETWORKS</a:t>
            </a:r>
            <a:r>
              <a:rPr lang="en-US" sz="1500" b="1" dirty="0">
                <a:solidFill>
                  <a:schemeClr val="bg2">
                    <a:lumMod val="40000"/>
                    <a:lumOff val="60000"/>
                  </a:schemeClr>
                </a:solidFill>
                <a:latin typeface="Titillium Web" panose="00000500000000000000" pitchFamily="2" charset="0"/>
              </a:rPr>
              <a:t>, </a:t>
            </a:r>
          </a:p>
          <a:p>
            <a:r>
              <a:rPr lang="en-US" sz="1500" b="1" dirty="0">
                <a:solidFill>
                  <a:srgbClr val="002060"/>
                </a:solidFill>
                <a:latin typeface="Titillium Web" panose="00000500000000000000" pitchFamily="2" charset="0"/>
              </a:rPr>
              <a:t>in-depth knowledge of strategic market behaviors and solid relationships with KEY industry players.</a:t>
            </a:r>
          </a:p>
        </p:txBody>
      </p:sp>
      <p:sp>
        <p:nvSpPr>
          <p:cNvPr id="11" name="Rectangle 10">
            <a:extLst>
              <a:ext uri="{FF2B5EF4-FFF2-40B4-BE49-F238E27FC236}">
                <a16:creationId xmlns:a16="http://schemas.microsoft.com/office/drawing/2014/main" id="{D28224ED-33BC-45C8-B678-44CE6E3E2875}"/>
              </a:ext>
            </a:extLst>
          </p:cNvPr>
          <p:cNvSpPr/>
          <p:nvPr/>
        </p:nvSpPr>
        <p:spPr>
          <a:xfrm>
            <a:off x="7637864" y="1020580"/>
            <a:ext cx="3550243" cy="1308050"/>
          </a:xfrm>
          <a:prstGeom prst="rect">
            <a:avLst/>
          </a:prstGeom>
          <a:ln w="19050">
            <a:solidFill>
              <a:schemeClr val="accent3">
                <a:lumMod val="60000"/>
                <a:lumOff val="40000"/>
              </a:schemeClr>
            </a:solidFill>
            <a:prstDash val="dashDot"/>
          </a:ln>
        </p:spPr>
        <p:txBody>
          <a:bodyPr wrap="square">
            <a:spAutoFit/>
          </a:bodyPr>
          <a:lstStyle/>
          <a:p>
            <a:pPr algn="r"/>
            <a:r>
              <a:rPr lang="en-US" sz="1500" b="1" dirty="0">
                <a:solidFill>
                  <a:srgbClr val="002060"/>
                </a:solidFill>
                <a:latin typeface="Titillium Web" panose="00000500000000000000" pitchFamily="2" charset="0"/>
              </a:rPr>
              <a:t>Our Partners’ have extensive experience engaging with international financial institutions at </a:t>
            </a:r>
            <a:r>
              <a:rPr lang="en-US" sz="1900" b="1" dirty="0">
                <a:solidFill>
                  <a:schemeClr val="accent5">
                    <a:lumMod val="75000"/>
                  </a:schemeClr>
                </a:solidFill>
                <a:latin typeface="Titillium Web" panose="00000500000000000000" pitchFamily="2" charset="0"/>
              </a:rPr>
              <a:t>AFFORDABLE RATES </a:t>
            </a:r>
            <a:r>
              <a:rPr lang="en-US" sz="1500" b="1" dirty="0">
                <a:solidFill>
                  <a:srgbClr val="002060"/>
                </a:solidFill>
                <a:latin typeface="Titillium Web" panose="00000500000000000000" pitchFamily="2" charset="0"/>
              </a:rPr>
              <a:t>that support development projects especially in Africa.</a:t>
            </a:r>
          </a:p>
        </p:txBody>
      </p:sp>
      <p:sp>
        <p:nvSpPr>
          <p:cNvPr id="12" name="Rectangle 11">
            <a:extLst>
              <a:ext uri="{FF2B5EF4-FFF2-40B4-BE49-F238E27FC236}">
                <a16:creationId xmlns:a16="http://schemas.microsoft.com/office/drawing/2014/main" id="{B73EB957-590B-488F-9548-09DD2B3E0B32}"/>
              </a:ext>
            </a:extLst>
          </p:cNvPr>
          <p:cNvSpPr/>
          <p:nvPr/>
        </p:nvSpPr>
        <p:spPr>
          <a:xfrm>
            <a:off x="7637864" y="4004274"/>
            <a:ext cx="3550243" cy="1308050"/>
          </a:xfrm>
          <a:prstGeom prst="rect">
            <a:avLst/>
          </a:prstGeom>
          <a:ln w="19050">
            <a:solidFill>
              <a:schemeClr val="bg1"/>
            </a:solidFill>
            <a:prstDash val="dashDot"/>
          </a:ln>
        </p:spPr>
        <p:txBody>
          <a:bodyPr wrap="square">
            <a:spAutoFit/>
          </a:bodyPr>
          <a:lstStyle/>
          <a:p>
            <a:pPr algn="r"/>
            <a:r>
              <a:rPr lang="en-US" sz="1500" b="1" dirty="0">
                <a:solidFill>
                  <a:srgbClr val="002060"/>
                </a:solidFill>
                <a:latin typeface="Titillium Web" panose="00000500000000000000" pitchFamily="2" charset="0"/>
              </a:rPr>
              <a:t>Our Partners’ are from diverse backgrounds and a highly skilled and </a:t>
            </a:r>
            <a:r>
              <a:rPr lang="en-US" sz="1900" b="1" dirty="0">
                <a:solidFill>
                  <a:schemeClr val="accent4">
                    <a:lumMod val="50000"/>
                  </a:schemeClr>
                </a:solidFill>
                <a:latin typeface="Titillium Web" panose="00000500000000000000" pitchFamily="2" charset="0"/>
              </a:rPr>
              <a:t>KNOWLEDGEABLE SUPPORT </a:t>
            </a:r>
          </a:p>
          <a:p>
            <a:pPr algn="r"/>
            <a:r>
              <a:rPr lang="en-US" sz="1500" b="1" dirty="0">
                <a:solidFill>
                  <a:srgbClr val="002060"/>
                </a:solidFill>
                <a:latin typeface="Titillium Web" panose="00000500000000000000" pitchFamily="2" charset="0"/>
              </a:rPr>
              <a:t>team with extensive experience in various industries.</a:t>
            </a:r>
          </a:p>
        </p:txBody>
      </p:sp>
      <p:sp>
        <p:nvSpPr>
          <p:cNvPr id="13" name="Rectangle 12">
            <a:extLst>
              <a:ext uri="{FF2B5EF4-FFF2-40B4-BE49-F238E27FC236}">
                <a16:creationId xmlns:a16="http://schemas.microsoft.com/office/drawing/2014/main" id="{6B4DC1E0-1C9B-43BC-8B7C-E38C54F57542}"/>
              </a:ext>
            </a:extLst>
          </p:cNvPr>
          <p:cNvSpPr/>
          <p:nvPr/>
        </p:nvSpPr>
        <p:spPr>
          <a:xfrm>
            <a:off x="3836895" y="2620504"/>
            <a:ext cx="3619572" cy="1077218"/>
          </a:xfrm>
          <a:prstGeom prst="rect">
            <a:avLst/>
          </a:prstGeom>
          <a:ln w="19050">
            <a:solidFill>
              <a:schemeClr val="accent4">
                <a:lumMod val="75000"/>
              </a:schemeClr>
            </a:solidFill>
            <a:prstDash val="dashDot"/>
          </a:ln>
        </p:spPr>
        <p:txBody>
          <a:bodyPr wrap="square">
            <a:spAutoFit/>
          </a:bodyPr>
          <a:lstStyle/>
          <a:p>
            <a:r>
              <a:rPr lang="en-US" sz="1500" b="1" dirty="0">
                <a:solidFill>
                  <a:srgbClr val="002060"/>
                </a:solidFill>
                <a:latin typeface="Titillium Web" panose="00000500000000000000" pitchFamily="2" charset="0"/>
              </a:rPr>
              <a:t>Our Partners’ have an excellent Track </a:t>
            </a:r>
          </a:p>
          <a:p>
            <a:r>
              <a:rPr lang="en-US" sz="1500" b="1" dirty="0">
                <a:solidFill>
                  <a:srgbClr val="002060"/>
                </a:solidFill>
                <a:latin typeface="Titillium Web" panose="00000500000000000000" pitchFamily="2" charset="0"/>
              </a:rPr>
              <a:t>record successful driverables in various </a:t>
            </a:r>
          </a:p>
          <a:p>
            <a:r>
              <a:rPr lang="en-US" sz="1900" b="1" dirty="0">
                <a:solidFill>
                  <a:schemeClr val="accent3">
                    <a:lumMod val="50000"/>
                  </a:schemeClr>
                </a:solidFill>
                <a:latin typeface="Titillium Web" panose="00000500000000000000" pitchFamily="2" charset="0"/>
              </a:rPr>
              <a:t>PROJECT IMPLEMENTATION </a:t>
            </a:r>
          </a:p>
          <a:p>
            <a:r>
              <a:rPr lang="en-US" sz="1500" b="1" dirty="0">
                <a:solidFill>
                  <a:srgbClr val="002060"/>
                </a:solidFill>
                <a:latin typeface="Titillium Web" panose="00000500000000000000" pitchFamily="2" charset="0"/>
              </a:rPr>
              <a:t>In Kenya and Across Africa.</a:t>
            </a:r>
          </a:p>
        </p:txBody>
      </p:sp>
      <p:sp>
        <p:nvSpPr>
          <p:cNvPr id="14" name="Rectangle 13">
            <a:extLst>
              <a:ext uri="{FF2B5EF4-FFF2-40B4-BE49-F238E27FC236}">
                <a16:creationId xmlns:a16="http://schemas.microsoft.com/office/drawing/2014/main" id="{45C797F2-DB61-4633-872F-863EB6FB3F5A}"/>
              </a:ext>
            </a:extLst>
          </p:cNvPr>
          <p:cNvSpPr/>
          <p:nvPr/>
        </p:nvSpPr>
        <p:spPr>
          <a:xfrm>
            <a:off x="7637863" y="2559520"/>
            <a:ext cx="3550243" cy="1308050"/>
          </a:xfrm>
          <a:prstGeom prst="rect">
            <a:avLst/>
          </a:prstGeom>
          <a:ln w="19050">
            <a:solidFill>
              <a:schemeClr val="accent3"/>
            </a:solidFill>
            <a:prstDash val="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r"/>
            <a:r>
              <a:rPr lang="en-US" sz="1500" b="1" dirty="0">
                <a:solidFill>
                  <a:srgbClr val="002060"/>
                </a:solidFill>
                <a:latin typeface="Titillium Web" panose="00000500000000000000" pitchFamily="2" charset="0"/>
              </a:rPr>
              <a:t>Our Partners’ are Committed to local </a:t>
            </a:r>
          </a:p>
          <a:p>
            <a:pPr algn="r"/>
            <a:r>
              <a:rPr lang="en-US" sz="1900" b="1" dirty="0">
                <a:solidFill>
                  <a:schemeClr val="accent5">
                    <a:lumMod val="20000"/>
                    <a:lumOff val="80000"/>
                  </a:schemeClr>
                </a:solidFill>
                <a:latin typeface="Titillium Web" panose="00000500000000000000" pitchFamily="2" charset="0"/>
              </a:rPr>
              <a:t>COMMUNITY DEVELOPMENT</a:t>
            </a:r>
            <a:r>
              <a:rPr lang="en-US" sz="1900" b="1" dirty="0">
                <a:solidFill>
                  <a:schemeClr val="tx1">
                    <a:lumMod val="85000"/>
                    <a:lumOff val="15000"/>
                  </a:schemeClr>
                </a:solidFill>
                <a:latin typeface="Titillium Web" panose="00000500000000000000" pitchFamily="2" charset="0"/>
              </a:rPr>
              <a:t> </a:t>
            </a:r>
          </a:p>
          <a:p>
            <a:pPr algn="r"/>
            <a:r>
              <a:rPr lang="en-US" sz="1500" b="1" dirty="0">
                <a:solidFill>
                  <a:srgbClr val="002060"/>
                </a:solidFill>
                <a:latin typeface="Titillium Web" panose="00000500000000000000" pitchFamily="2" charset="0"/>
              </a:rPr>
              <a:t>and the sustainability of the environment and compliance procedures.</a:t>
            </a:r>
          </a:p>
        </p:txBody>
      </p:sp>
      <p:sp>
        <p:nvSpPr>
          <p:cNvPr id="29" name="Rectangle 28">
            <a:extLst>
              <a:ext uri="{FF2B5EF4-FFF2-40B4-BE49-F238E27FC236}">
                <a16:creationId xmlns:a16="http://schemas.microsoft.com/office/drawing/2014/main" id="{19C18E82-C88A-44D8-9CBA-FD22BE425895}"/>
              </a:ext>
            </a:extLst>
          </p:cNvPr>
          <p:cNvSpPr/>
          <p:nvPr/>
        </p:nvSpPr>
        <p:spPr>
          <a:xfrm>
            <a:off x="20144" y="4230420"/>
            <a:ext cx="4093556" cy="103105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1500" b="1" dirty="0">
                <a:solidFill>
                  <a:schemeClr val="accent5">
                    <a:lumMod val="50000"/>
                  </a:schemeClr>
                </a:solidFill>
                <a:latin typeface="Titillium Web" panose="00000500000000000000" pitchFamily="2" charset="0"/>
              </a:rPr>
              <a:t>______</a:t>
            </a:r>
            <a:r>
              <a:rPr lang="en-US" sz="1500" dirty="0">
                <a:solidFill>
                  <a:srgbClr val="002060"/>
                </a:solidFill>
                <a:latin typeface="Titillium Web" panose="00000500000000000000" pitchFamily="2" charset="0"/>
              </a:rPr>
              <a:t>Together we’r</a:t>
            </a:r>
            <a:r>
              <a:rPr lang="en-US" sz="1500" i="0" dirty="0">
                <a:solidFill>
                  <a:srgbClr val="002060"/>
                </a:solidFill>
                <a:effectLst/>
                <a:latin typeface="Titillium Web" panose="00000500000000000000" pitchFamily="2" charset="0"/>
              </a:rPr>
              <a:t>e building AFRICA’S </a:t>
            </a:r>
          </a:p>
          <a:p>
            <a:r>
              <a:rPr lang="en-US" sz="2500" b="1" i="0" dirty="0">
                <a:solidFill>
                  <a:schemeClr val="accent5">
                    <a:lumMod val="50000"/>
                  </a:schemeClr>
                </a:solidFill>
                <a:effectLst/>
                <a:latin typeface="Titillium Web" panose="00000500000000000000" pitchFamily="2" charset="0"/>
              </a:rPr>
              <a:t>LARGEST INDEPENDENT </a:t>
            </a:r>
          </a:p>
          <a:p>
            <a:r>
              <a:rPr lang="en-US" sz="2100" i="0" dirty="0">
                <a:solidFill>
                  <a:srgbClr val="002060"/>
                </a:solidFill>
                <a:effectLst/>
                <a:latin typeface="Titillium Web" panose="00000500000000000000" pitchFamily="2" charset="0"/>
              </a:rPr>
              <a:t>network of Partnerships!</a:t>
            </a:r>
          </a:p>
        </p:txBody>
      </p:sp>
      <p:pic>
        <p:nvPicPr>
          <p:cNvPr id="19" name="Picture 18">
            <a:extLst>
              <a:ext uri="{FF2B5EF4-FFF2-40B4-BE49-F238E27FC236}">
                <a16:creationId xmlns:a16="http://schemas.microsoft.com/office/drawing/2014/main" id="{9B15210E-6E91-AA4A-FD15-486C792658B8}"/>
              </a:ext>
            </a:extLst>
          </p:cNvPr>
          <p:cNvPicPr>
            <a:picLocks noChangeAspect="1"/>
          </p:cNvPicPr>
          <p:nvPr/>
        </p:nvPicPr>
        <p:blipFill>
          <a:blip r:embed="rId2">
            <a:alphaModFix/>
          </a:blip>
          <a:stretch>
            <a:fillRect/>
          </a:stretch>
        </p:blipFill>
        <p:spPr>
          <a:xfrm>
            <a:off x="11238" y="5755442"/>
            <a:ext cx="1542957" cy="1090332"/>
          </a:xfrm>
          <a:prstGeom prst="rect">
            <a:avLst/>
          </a:prstGeom>
          <a:ln>
            <a:noFill/>
          </a:ln>
          <a:effectLst>
            <a:outerShdw blurRad="44450" dist="27940" dir="5400000" algn="ctr">
              <a:srgbClr val="000000">
                <a:alpha val="32000"/>
              </a:srgbClr>
            </a:outerShdw>
          </a:effectLst>
        </p:spPr>
      </p:pic>
      <p:pic>
        <p:nvPicPr>
          <p:cNvPr id="3" name="Picture 2">
            <a:extLst>
              <a:ext uri="{FF2B5EF4-FFF2-40B4-BE49-F238E27FC236}">
                <a16:creationId xmlns:a16="http://schemas.microsoft.com/office/drawing/2014/main" id="{98DD8EF1-598D-DD85-EEC2-EACDF3F58477}"/>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GlowEdges/>
                    </a14:imgEffect>
                  </a14:imgLayer>
                </a14:imgProps>
              </a:ext>
            </a:extLst>
          </a:blip>
          <a:stretch>
            <a:fillRect/>
          </a:stretch>
        </p:blipFill>
        <p:spPr>
          <a:xfrm>
            <a:off x="254678" y="1153342"/>
            <a:ext cx="3034754" cy="3034754"/>
          </a:xfrm>
          <a:prstGeom prst="rect">
            <a:avLst/>
          </a:prstGeom>
          <a:ln>
            <a:noFill/>
          </a:ln>
          <a:effectLst>
            <a:outerShdw blurRad="149987" dist="250190" dir="8460000" algn="ctr">
              <a:srgbClr val="000000">
                <a:alpha val="28000"/>
              </a:srgbClr>
            </a:outerShdw>
          </a:effectLst>
        </p:spPr>
      </p:pic>
      <p:sp>
        <p:nvSpPr>
          <p:cNvPr id="7" name="Oval 6">
            <a:extLst>
              <a:ext uri="{FF2B5EF4-FFF2-40B4-BE49-F238E27FC236}">
                <a16:creationId xmlns:a16="http://schemas.microsoft.com/office/drawing/2014/main" id="{C652D746-E4DA-6347-2F8C-AFD5938D1E45}"/>
              </a:ext>
            </a:extLst>
          </p:cNvPr>
          <p:cNvSpPr/>
          <p:nvPr/>
        </p:nvSpPr>
        <p:spPr>
          <a:xfrm>
            <a:off x="495922" y="1810874"/>
            <a:ext cx="226708" cy="230406"/>
          </a:xfrm>
          <a:prstGeom prst="ellipse">
            <a:avLst/>
          </a:prstGeom>
          <a:solidFill>
            <a:schemeClr val="accent5">
              <a:lumMod val="60000"/>
              <a:lumOff val="40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9458695-EAB6-F1E3-57CC-1AA01C88E54E}"/>
              </a:ext>
            </a:extLst>
          </p:cNvPr>
          <p:cNvSpPr/>
          <p:nvPr/>
        </p:nvSpPr>
        <p:spPr>
          <a:xfrm>
            <a:off x="2353364" y="2699062"/>
            <a:ext cx="333320" cy="313518"/>
          </a:xfrm>
          <a:prstGeom prst="ellipse">
            <a:avLst/>
          </a:prstGeom>
          <a:solidFill>
            <a:schemeClr val="accent1">
              <a:lumMod val="60000"/>
              <a:lumOff val="40000"/>
            </a:schemeClr>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40FA3E5-225C-1206-BCBB-45E26A6C5F16}"/>
              </a:ext>
            </a:extLst>
          </p:cNvPr>
          <p:cNvSpPr/>
          <p:nvPr/>
        </p:nvSpPr>
        <p:spPr>
          <a:xfrm>
            <a:off x="1774180" y="3693664"/>
            <a:ext cx="315421" cy="314826"/>
          </a:xfrm>
          <a:prstGeom prst="ellipse">
            <a:avLst/>
          </a:prstGeom>
          <a:solidFill>
            <a:srgbClr val="FFFF00"/>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174C7E5-A7EA-42B0-5C9D-1A41D492AA15}"/>
              </a:ext>
            </a:extLst>
          </p:cNvPr>
          <p:cNvSpPr/>
          <p:nvPr/>
        </p:nvSpPr>
        <p:spPr>
          <a:xfrm>
            <a:off x="1442119" y="2715070"/>
            <a:ext cx="154912" cy="157402"/>
          </a:xfrm>
          <a:prstGeom prst="ellipse">
            <a:avLst/>
          </a:prstGeom>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383903A4-543E-8E33-18CB-CB848DCC77AC}"/>
              </a:ext>
            </a:extLst>
          </p:cNvPr>
          <p:cNvSpPr/>
          <p:nvPr/>
        </p:nvSpPr>
        <p:spPr>
          <a:xfrm>
            <a:off x="1384142" y="1762639"/>
            <a:ext cx="236255" cy="235550"/>
          </a:xfrm>
          <a:prstGeom prst="ellipse">
            <a:avLst/>
          </a:prstGeom>
          <a:solidFill>
            <a:schemeClr val="accent4">
              <a:lumMod val="75000"/>
            </a:schemeClr>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F278876-A3F6-19D6-FFE3-B266B350E164}"/>
              </a:ext>
            </a:extLst>
          </p:cNvPr>
          <p:cNvSpPr/>
          <p:nvPr/>
        </p:nvSpPr>
        <p:spPr>
          <a:xfrm>
            <a:off x="1726303" y="2308963"/>
            <a:ext cx="250573" cy="259105"/>
          </a:xfrm>
          <a:prstGeom prst="ellipse">
            <a:avLst/>
          </a:prstGeom>
          <a:solidFill>
            <a:schemeClr val="accent6">
              <a:lumMod val="50000"/>
            </a:schemeClr>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4C1EC44-0960-0520-43D2-F7CF9F706D9D}"/>
              </a:ext>
            </a:extLst>
          </p:cNvPr>
          <p:cNvSpPr txBox="1"/>
          <p:nvPr/>
        </p:nvSpPr>
        <p:spPr>
          <a:xfrm rot="19878055">
            <a:off x="2199803" y="2955034"/>
            <a:ext cx="209194" cy="32070"/>
          </a:xfrm>
          <a:prstGeom prst="rect">
            <a:avLst/>
          </a:prstGeom>
          <a:solidFill>
            <a:schemeClr val="bg2"/>
          </a:solidFill>
        </p:spPr>
        <p:txBody>
          <a:bodyPr wrap="square" rtlCol="0">
            <a:spAutoFit/>
          </a:bodyPr>
          <a:lstStyle/>
          <a:p>
            <a:endParaRPr lang="en-US" sz="200" dirty="0"/>
          </a:p>
        </p:txBody>
      </p:sp>
      <p:sp>
        <p:nvSpPr>
          <p:cNvPr id="18" name="TextBox 17">
            <a:extLst>
              <a:ext uri="{FF2B5EF4-FFF2-40B4-BE49-F238E27FC236}">
                <a16:creationId xmlns:a16="http://schemas.microsoft.com/office/drawing/2014/main" id="{1FBBC71A-7279-74B5-66CA-07AF4100344E}"/>
              </a:ext>
            </a:extLst>
          </p:cNvPr>
          <p:cNvSpPr txBox="1"/>
          <p:nvPr/>
        </p:nvSpPr>
        <p:spPr>
          <a:xfrm rot="1346062">
            <a:off x="2200837" y="3191900"/>
            <a:ext cx="518620" cy="47465"/>
          </a:xfrm>
          <a:prstGeom prst="rect">
            <a:avLst/>
          </a:prstGeom>
          <a:solidFill>
            <a:schemeClr val="bg2"/>
          </a:solidFill>
        </p:spPr>
        <p:txBody>
          <a:bodyPr wrap="square" rtlCol="0">
            <a:spAutoFit/>
          </a:bodyPr>
          <a:lstStyle/>
          <a:p>
            <a:endParaRPr lang="en-US" sz="200" dirty="0"/>
          </a:p>
        </p:txBody>
      </p:sp>
      <p:sp>
        <p:nvSpPr>
          <p:cNvPr id="20" name="Oval 19">
            <a:extLst>
              <a:ext uri="{FF2B5EF4-FFF2-40B4-BE49-F238E27FC236}">
                <a16:creationId xmlns:a16="http://schemas.microsoft.com/office/drawing/2014/main" id="{944C0A8E-BD81-99A3-1CF8-3EFB232B632A}"/>
              </a:ext>
            </a:extLst>
          </p:cNvPr>
          <p:cNvSpPr/>
          <p:nvPr/>
        </p:nvSpPr>
        <p:spPr>
          <a:xfrm>
            <a:off x="1989148" y="2959242"/>
            <a:ext cx="227107" cy="215776"/>
          </a:xfrm>
          <a:prstGeom prst="ellipse">
            <a:avLst/>
          </a:prstGeom>
          <a:solidFill>
            <a:schemeClr val="accent1">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C69EBFF-C325-3F49-20E4-5D865011B70E}"/>
              </a:ext>
            </a:extLst>
          </p:cNvPr>
          <p:cNvSpPr txBox="1"/>
          <p:nvPr/>
        </p:nvSpPr>
        <p:spPr>
          <a:xfrm rot="18869914">
            <a:off x="1865385" y="2128894"/>
            <a:ext cx="534208" cy="34350"/>
          </a:xfrm>
          <a:prstGeom prst="rect">
            <a:avLst/>
          </a:prstGeom>
          <a:solidFill>
            <a:schemeClr val="bg2"/>
          </a:solidFill>
          <a:ln>
            <a:solidFill>
              <a:schemeClr val="accent1">
                <a:lumMod val="40000"/>
                <a:lumOff val="60000"/>
              </a:schemeClr>
            </a:solidFill>
          </a:ln>
        </p:spPr>
        <p:txBody>
          <a:bodyPr wrap="square" rtlCol="0">
            <a:spAutoFit/>
          </a:bodyPr>
          <a:lstStyle/>
          <a:p>
            <a:endParaRPr lang="en-US" sz="200" dirty="0"/>
          </a:p>
        </p:txBody>
      </p:sp>
      <p:sp>
        <p:nvSpPr>
          <p:cNvPr id="5" name="Oval 4">
            <a:extLst>
              <a:ext uri="{FF2B5EF4-FFF2-40B4-BE49-F238E27FC236}">
                <a16:creationId xmlns:a16="http://schemas.microsoft.com/office/drawing/2014/main" id="{CE53ED8F-41E0-9992-ABFB-245FEE12EA6D}"/>
              </a:ext>
            </a:extLst>
          </p:cNvPr>
          <p:cNvSpPr/>
          <p:nvPr/>
        </p:nvSpPr>
        <p:spPr>
          <a:xfrm>
            <a:off x="2671533" y="3277419"/>
            <a:ext cx="139758" cy="130440"/>
          </a:xfrm>
          <a:prstGeom prst="ellipse">
            <a:avLst/>
          </a:prstGeom>
          <a:solidFill>
            <a:schemeClr val="tx2">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429A725-A36C-E400-5526-BD19FBEC0FE8}"/>
              </a:ext>
            </a:extLst>
          </p:cNvPr>
          <p:cNvSpPr/>
          <p:nvPr/>
        </p:nvSpPr>
        <p:spPr>
          <a:xfrm>
            <a:off x="2282462" y="1803736"/>
            <a:ext cx="190913" cy="179990"/>
          </a:xfrm>
          <a:prstGeom prst="ellipse">
            <a:avLst/>
          </a:prstGeom>
          <a:solidFill>
            <a:schemeClr val="tx1">
              <a:lumMod val="65000"/>
              <a:lumOff val="3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815201D-1BD7-EFA2-06D9-E4B09E1B7957}"/>
              </a:ext>
            </a:extLst>
          </p:cNvPr>
          <p:cNvSpPr/>
          <p:nvPr/>
        </p:nvSpPr>
        <p:spPr>
          <a:xfrm>
            <a:off x="1078564" y="2218693"/>
            <a:ext cx="170329" cy="165980"/>
          </a:xfrm>
          <a:prstGeom prst="ellipse">
            <a:avLst/>
          </a:prstGeom>
          <a:solidFill>
            <a:schemeClr val="accent2">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059D116-8EA7-27B8-AF17-D87838E42382}"/>
              </a:ext>
            </a:extLst>
          </p:cNvPr>
          <p:cNvSpPr/>
          <p:nvPr/>
        </p:nvSpPr>
        <p:spPr>
          <a:xfrm>
            <a:off x="2357937" y="2337887"/>
            <a:ext cx="147918" cy="143186"/>
          </a:xfrm>
          <a:prstGeom prst="ellipse">
            <a:avLst/>
          </a:prstGeom>
          <a:solidFill>
            <a:schemeClr val="tx2">
              <a:lumMod val="7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533DE8F0-FC9C-1B8A-564A-12AF511CAEAF}"/>
              </a:ext>
            </a:extLst>
          </p:cNvPr>
          <p:cNvSpPr txBox="1"/>
          <p:nvPr/>
        </p:nvSpPr>
        <p:spPr>
          <a:xfrm rot="4704427">
            <a:off x="2358597" y="2588472"/>
            <a:ext cx="221030" cy="25807"/>
          </a:xfrm>
          <a:prstGeom prst="rect">
            <a:avLst/>
          </a:prstGeom>
          <a:solidFill>
            <a:schemeClr val="bg2"/>
          </a:solidFill>
          <a:ln>
            <a:solidFill>
              <a:schemeClr val="bg1">
                <a:lumMod val="65000"/>
              </a:schemeClr>
            </a:solidFill>
          </a:ln>
        </p:spPr>
        <p:txBody>
          <a:bodyPr wrap="square" rtlCol="0">
            <a:spAutoFit/>
          </a:bodyPr>
          <a:lstStyle/>
          <a:p>
            <a:endParaRPr lang="en-US" sz="300" dirty="0"/>
          </a:p>
        </p:txBody>
      </p:sp>
      <p:sp>
        <p:nvSpPr>
          <p:cNvPr id="36" name="Oval 35">
            <a:extLst>
              <a:ext uri="{FF2B5EF4-FFF2-40B4-BE49-F238E27FC236}">
                <a16:creationId xmlns:a16="http://schemas.microsoft.com/office/drawing/2014/main" id="{EECA84AD-2F13-5B8E-70C7-90EA98E5AD12}"/>
              </a:ext>
            </a:extLst>
          </p:cNvPr>
          <p:cNvSpPr/>
          <p:nvPr/>
        </p:nvSpPr>
        <p:spPr>
          <a:xfrm>
            <a:off x="1560388" y="3513727"/>
            <a:ext cx="159240" cy="165628"/>
          </a:xfrm>
          <a:prstGeom prst="ellipse">
            <a:avLst/>
          </a:prstGeom>
          <a:solidFill>
            <a:schemeClr val="bg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B74DE3B6-69A8-120D-F63F-40B593C55E8B}"/>
              </a:ext>
            </a:extLst>
          </p:cNvPr>
          <p:cNvSpPr/>
          <p:nvPr/>
        </p:nvSpPr>
        <p:spPr>
          <a:xfrm>
            <a:off x="2215040" y="3533178"/>
            <a:ext cx="179295" cy="174679"/>
          </a:xfrm>
          <a:prstGeom prst="ellipse">
            <a:avLst/>
          </a:prstGeom>
          <a:solidFill>
            <a:schemeClr val="accent3"/>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CF56E4B2-4C54-6B96-625E-BC6286460AEC}"/>
              </a:ext>
            </a:extLst>
          </p:cNvPr>
          <p:cNvSpPr txBox="1"/>
          <p:nvPr/>
        </p:nvSpPr>
        <p:spPr>
          <a:xfrm rot="8841121">
            <a:off x="2059472" y="3738075"/>
            <a:ext cx="200936" cy="31229"/>
          </a:xfrm>
          <a:prstGeom prst="rect">
            <a:avLst/>
          </a:prstGeom>
          <a:solidFill>
            <a:schemeClr val="bg2"/>
          </a:solidFill>
          <a:ln>
            <a:solidFill>
              <a:schemeClr val="bg1">
                <a:lumMod val="65000"/>
              </a:schemeClr>
            </a:solidFill>
          </a:ln>
        </p:spPr>
        <p:txBody>
          <a:bodyPr wrap="square" rtlCol="0">
            <a:spAutoFit/>
          </a:bodyPr>
          <a:lstStyle/>
          <a:p>
            <a:endParaRPr lang="en-US" sz="300" dirty="0"/>
          </a:p>
        </p:txBody>
      </p:sp>
      <p:sp>
        <p:nvSpPr>
          <p:cNvPr id="39" name="TextBox 38">
            <a:extLst>
              <a:ext uri="{FF2B5EF4-FFF2-40B4-BE49-F238E27FC236}">
                <a16:creationId xmlns:a16="http://schemas.microsoft.com/office/drawing/2014/main" id="{76BEF9A6-23A4-C896-AEE9-2C5D94091B58}"/>
              </a:ext>
            </a:extLst>
          </p:cNvPr>
          <p:cNvSpPr txBox="1"/>
          <p:nvPr/>
        </p:nvSpPr>
        <p:spPr>
          <a:xfrm rot="2373459">
            <a:off x="1697129" y="3692912"/>
            <a:ext cx="137242" cy="16024"/>
          </a:xfrm>
          <a:prstGeom prst="rect">
            <a:avLst/>
          </a:prstGeom>
          <a:solidFill>
            <a:schemeClr val="bg2"/>
          </a:solidFill>
          <a:ln>
            <a:solidFill>
              <a:schemeClr val="bg1">
                <a:lumMod val="65000"/>
              </a:schemeClr>
            </a:solidFill>
          </a:ln>
        </p:spPr>
        <p:txBody>
          <a:bodyPr wrap="square" rtlCol="0">
            <a:spAutoFit/>
          </a:bodyPr>
          <a:lstStyle/>
          <a:p>
            <a:endParaRPr lang="en-US" sz="300" dirty="0"/>
          </a:p>
        </p:txBody>
      </p:sp>
      <p:sp>
        <p:nvSpPr>
          <p:cNvPr id="34" name="Oval 33">
            <a:extLst>
              <a:ext uri="{FF2B5EF4-FFF2-40B4-BE49-F238E27FC236}">
                <a16:creationId xmlns:a16="http://schemas.microsoft.com/office/drawing/2014/main" id="{46A2AA54-A713-DEFA-9ED7-ACE114058540}"/>
              </a:ext>
            </a:extLst>
          </p:cNvPr>
          <p:cNvSpPr/>
          <p:nvPr/>
        </p:nvSpPr>
        <p:spPr>
          <a:xfrm>
            <a:off x="1453036" y="1381645"/>
            <a:ext cx="179295" cy="174679"/>
          </a:xfrm>
          <a:prstGeom prst="ellipse">
            <a:avLst/>
          </a:prstGeom>
          <a:solidFill>
            <a:schemeClr val="bg2"/>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85277FDB-37C5-6EA3-BA28-961AD4B330D9}"/>
              </a:ext>
            </a:extLst>
          </p:cNvPr>
          <p:cNvSpPr/>
          <p:nvPr/>
        </p:nvSpPr>
        <p:spPr>
          <a:xfrm>
            <a:off x="2721595" y="1173376"/>
            <a:ext cx="162995" cy="174679"/>
          </a:xfrm>
          <a:prstGeom prst="ellipse">
            <a:avLst/>
          </a:prstGeom>
          <a:solidFill>
            <a:schemeClr val="tx1">
              <a:lumMod val="65000"/>
              <a:lumOff val="35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7E12D5D6-5740-D375-22CC-557B82614F22}"/>
              </a:ext>
            </a:extLst>
          </p:cNvPr>
          <p:cNvCxnSpPr>
            <a:cxnSpLocks/>
          </p:cNvCxnSpPr>
          <p:nvPr/>
        </p:nvCxnSpPr>
        <p:spPr>
          <a:xfrm flipV="1">
            <a:off x="3639670" y="876914"/>
            <a:ext cx="0" cy="4629048"/>
          </a:xfrm>
          <a:prstGeom prst="line">
            <a:avLst/>
          </a:prstGeom>
          <a:ln w="28575">
            <a:solidFill>
              <a:schemeClr val="accent5">
                <a:lumMod val="50000"/>
              </a:schemeClr>
            </a:solidFill>
          </a:ln>
        </p:spPr>
        <p:style>
          <a:lnRef idx="3">
            <a:schemeClr val="accent5"/>
          </a:lnRef>
          <a:fillRef idx="0">
            <a:schemeClr val="accent5"/>
          </a:fillRef>
          <a:effectRef idx="2">
            <a:schemeClr val="accent5"/>
          </a:effectRef>
          <a:fontRef idx="minor">
            <a:schemeClr val="tx1"/>
          </a:fontRef>
        </p:style>
      </p:cxnSp>
      <p:sp>
        <p:nvSpPr>
          <p:cNvPr id="41" name="TextBox 40">
            <a:extLst>
              <a:ext uri="{FF2B5EF4-FFF2-40B4-BE49-F238E27FC236}">
                <a16:creationId xmlns:a16="http://schemas.microsoft.com/office/drawing/2014/main" id="{309D5498-4ED0-EE9D-7A62-05DB2CF3C6B9}"/>
              </a:ext>
            </a:extLst>
          </p:cNvPr>
          <p:cNvSpPr txBox="1"/>
          <p:nvPr/>
        </p:nvSpPr>
        <p:spPr>
          <a:xfrm>
            <a:off x="11591365" y="6345435"/>
            <a:ext cx="457176" cy="384721"/>
          </a:xfrm>
          <a:prstGeom prst="rect">
            <a:avLst/>
          </a:prstGeom>
          <a:noFill/>
        </p:spPr>
        <p:txBody>
          <a:bodyPr wrap="none" rtlCol="0">
            <a:spAutoFit/>
          </a:bodyPr>
          <a:lstStyle/>
          <a:p>
            <a:r>
              <a:rPr lang="en-US" sz="1900" b="1" dirty="0">
                <a:solidFill>
                  <a:srgbClr val="FF0000"/>
                </a:solidFill>
                <a:latin typeface="Titillium Web" panose="00000500000000000000" pitchFamily="2" charset="0"/>
              </a:rPr>
              <a:t>11</a:t>
            </a:r>
          </a:p>
        </p:txBody>
      </p:sp>
      <p:sp>
        <p:nvSpPr>
          <p:cNvPr id="16" name="TextBox 15">
            <a:extLst>
              <a:ext uri="{FF2B5EF4-FFF2-40B4-BE49-F238E27FC236}">
                <a16:creationId xmlns:a16="http://schemas.microsoft.com/office/drawing/2014/main" id="{C8E2FCD5-64CB-C80A-69A5-E6FE118A04EA}"/>
              </a:ext>
            </a:extLst>
          </p:cNvPr>
          <p:cNvSpPr txBox="1"/>
          <p:nvPr/>
        </p:nvSpPr>
        <p:spPr>
          <a:xfrm>
            <a:off x="3594836" y="5585006"/>
            <a:ext cx="7951703" cy="646331"/>
          </a:xfrm>
          <a:prstGeom prst="rect">
            <a:avLst/>
          </a:prstGeom>
          <a:noFill/>
        </p:spPr>
        <p:txBody>
          <a:bodyPr wrap="square" rtlCol="0">
            <a:spAutoFit/>
          </a:bodyPr>
          <a:lstStyle/>
          <a:p>
            <a:r>
              <a:rPr lang="en-US" sz="1500" dirty="0">
                <a:solidFill>
                  <a:srgbClr val="002060"/>
                </a:solidFill>
                <a:latin typeface="Titillium Web" panose="00000500000000000000" pitchFamily="2" charset="0"/>
              </a:rPr>
              <a:t>We are</a:t>
            </a:r>
            <a:r>
              <a:rPr lang="en-US" sz="2100" b="1" dirty="0">
                <a:solidFill>
                  <a:schemeClr val="accent5">
                    <a:lumMod val="50000"/>
                  </a:schemeClr>
                </a:solidFill>
                <a:latin typeface="Titillium Web" panose="00000500000000000000" pitchFamily="2" charset="0"/>
              </a:rPr>
              <a:t> Connecting</a:t>
            </a:r>
            <a:r>
              <a:rPr lang="en-US" sz="2100" b="1" dirty="0">
                <a:solidFill>
                  <a:schemeClr val="accent4">
                    <a:lumMod val="50000"/>
                  </a:schemeClr>
                </a:solidFill>
                <a:latin typeface="Titillium Web" panose="00000500000000000000" pitchFamily="2" charset="0"/>
              </a:rPr>
              <a:t> </a:t>
            </a:r>
            <a:r>
              <a:rPr lang="en-US" sz="2100" b="1" dirty="0">
                <a:solidFill>
                  <a:srgbClr val="FFFF00"/>
                </a:solidFill>
                <a:latin typeface="Titillium Web" panose="00000500000000000000" pitchFamily="2" charset="0"/>
              </a:rPr>
              <a:t>Partnerships</a:t>
            </a:r>
            <a:r>
              <a:rPr lang="en-US" sz="2100" b="1" dirty="0">
                <a:solidFill>
                  <a:schemeClr val="accent3">
                    <a:lumMod val="50000"/>
                  </a:schemeClr>
                </a:solidFill>
                <a:latin typeface="Titillium Web" panose="00000500000000000000" pitchFamily="2" charset="0"/>
              </a:rPr>
              <a:t> </a:t>
            </a:r>
            <a:r>
              <a:rPr lang="en-US" sz="1500" dirty="0">
                <a:solidFill>
                  <a:srgbClr val="002060"/>
                </a:solidFill>
                <a:latin typeface="Titillium Web" panose="00000500000000000000" pitchFamily="2" charset="0"/>
              </a:rPr>
              <a:t>that help build and grow the companies we love,</a:t>
            </a:r>
            <a:endParaRPr lang="en-US" sz="2700" dirty="0">
              <a:solidFill>
                <a:srgbClr val="002060"/>
              </a:solidFill>
              <a:latin typeface="Titillium Web" panose="00000500000000000000" pitchFamily="2" charset="0"/>
            </a:endParaRPr>
          </a:p>
          <a:p>
            <a:r>
              <a:rPr lang="en-US" sz="1500" dirty="0">
                <a:solidFill>
                  <a:srgbClr val="002060"/>
                </a:solidFill>
                <a:latin typeface="Titillium Web" panose="00000500000000000000" pitchFamily="2" charset="0"/>
              </a:rPr>
              <a:t>and in our diversity we ask the right questions and our inclusive teams find better answers.</a:t>
            </a:r>
            <a:endParaRPr lang="en-US" sz="2700" b="1" dirty="0">
              <a:solidFill>
                <a:srgbClr val="002060"/>
              </a:solidFill>
              <a:latin typeface="Titillium Web" panose="00000500000000000000" pitchFamily="2" charset="0"/>
            </a:endParaRPr>
          </a:p>
        </p:txBody>
      </p:sp>
      <p:cxnSp>
        <p:nvCxnSpPr>
          <p:cNvPr id="26" name="Straight Connector 25">
            <a:extLst>
              <a:ext uri="{FF2B5EF4-FFF2-40B4-BE49-F238E27FC236}">
                <a16:creationId xmlns:a16="http://schemas.microsoft.com/office/drawing/2014/main" id="{604630FC-0563-0519-CC95-A87C171C43EA}"/>
              </a:ext>
            </a:extLst>
          </p:cNvPr>
          <p:cNvCxnSpPr>
            <a:cxnSpLocks/>
          </p:cNvCxnSpPr>
          <p:nvPr/>
        </p:nvCxnSpPr>
        <p:spPr>
          <a:xfrm>
            <a:off x="1929434" y="5791194"/>
            <a:ext cx="1627527" cy="2903"/>
          </a:xfrm>
          <a:prstGeom prst="line">
            <a:avLst/>
          </a:prstGeom>
          <a:ln>
            <a:solidFill>
              <a:schemeClr val="accent5">
                <a:lumMod val="50000"/>
              </a:schemeClr>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968175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F6FD0D-3722-DB8E-BCEF-EBB4E0D48440}"/>
              </a:ext>
            </a:extLst>
          </p:cNvPr>
          <p:cNvSpPr/>
          <p:nvPr/>
        </p:nvSpPr>
        <p:spPr>
          <a:xfrm>
            <a:off x="560297" y="1183339"/>
            <a:ext cx="2586319" cy="2755125"/>
          </a:xfrm>
          <a:prstGeom prst="rect">
            <a:avLst/>
          </a:prstGeom>
          <a:solidFill>
            <a:schemeClr val="accent3">
              <a:lumMod val="50000"/>
            </a:schemeClr>
          </a:solidFill>
          <a:ln w="76200">
            <a:solidFill>
              <a:schemeClr val="accent4">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6F395EC9-B8D2-4840-8399-0F2808BEFC78}"/>
              </a:ext>
            </a:extLst>
          </p:cNvPr>
          <p:cNvSpPr/>
          <p:nvPr/>
        </p:nvSpPr>
        <p:spPr>
          <a:xfrm>
            <a:off x="4007223" y="976737"/>
            <a:ext cx="7395882" cy="4062651"/>
          </a:xfrm>
          <a:prstGeom prst="rect">
            <a:avLst/>
          </a:prstGeom>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just"/>
            <a:r>
              <a:rPr lang="en-US" sz="1500" dirty="0">
                <a:solidFill>
                  <a:srgbClr val="002060"/>
                </a:solidFill>
                <a:latin typeface="Titillium Web" panose="00000500000000000000" pitchFamily="2" charset="0"/>
              </a:rPr>
              <a:t>Remember, behind the joyful celebrations when we achieve success, there are countless that almost achieved. Building a company means accepting challenges after challenges, many sleepless nights, self-doubts, obstacles, and the every day reality of committing to this incredibly hard, and in many ways, irrational, journey to achieving success.</a:t>
            </a:r>
          </a:p>
          <a:p>
            <a:pPr algn="just"/>
            <a:endParaRPr lang="en-US" sz="900" dirty="0">
              <a:solidFill>
                <a:srgbClr val="002060"/>
              </a:solidFill>
              <a:latin typeface="Titillium Web" panose="00000500000000000000" pitchFamily="2" charset="0"/>
            </a:endParaRPr>
          </a:p>
          <a:p>
            <a:pPr algn="just"/>
            <a:r>
              <a:rPr lang="en-US" sz="1500" dirty="0">
                <a:solidFill>
                  <a:srgbClr val="002060"/>
                </a:solidFill>
                <a:latin typeface="Titillium Web" panose="00000500000000000000" pitchFamily="2" charset="0"/>
              </a:rPr>
              <a:t>The catch - (22); in some days, things are easy to explain and to understand, while in other days you’re questioning the same logic. Other days people understand your vision and in other days, you’re surrounded by skeptics and naysayers. There is no routine, no playbook, no safety net to success. The one true common denominating factor, “will be you’re faith and trust when you ask the Almighty’s guidance and the willpower you need to focus on the purpose that got you started”.</a:t>
            </a:r>
          </a:p>
          <a:p>
            <a:pPr algn="just"/>
            <a:endParaRPr lang="en-US" sz="900" b="1" dirty="0">
              <a:solidFill>
                <a:srgbClr val="002060"/>
              </a:solidFill>
              <a:latin typeface="Titillium Web" panose="00000500000000000000" pitchFamily="2" charset="0"/>
            </a:endParaRPr>
          </a:p>
          <a:p>
            <a:pPr algn="just"/>
            <a:r>
              <a:rPr lang="en-US" sz="1500" dirty="0">
                <a:solidFill>
                  <a:srgbClr val="002060"/>
                </a:solidFill>
                <a:latin typeface="Titillium Web" panose="00000500000000000000" pitchFamily="2" charset="0"/>
              </a:rPr>
              <a:t>Like the </a:t>
            </a:r>
            <a:r>
              <a:rPr lang="en-US" sz="1500" dirty="0">
                <a:solidFill>
                  <a:schemeClr val="tx1">
                    <a:lumMod val="75000"/>
                    <a:lumOff val="25000"/>
                  </a:schemeClr>
                </a:solidFill>
                <a:latin typeface="Titillium Web" panose="00000500000000000000" pitchFamily="2" charset="0"/>
              </a:rPr>
              <a:t>(ELEPHANT)</a:t>
            </a:r>
            <a:r>
              <a:rPr lang="en-US" sz="1500" dirty="0">
                <a:solidFill>
                  <a:srgbClr val="002060"/>
                </a:solidFill>
                <a:latin typeface="Titillium Web" panose="00000500000000000000" pitchFamily="2" charset="0"/>
              </a:rPr>
              <a:t>, </a:t>
            </a:r>
            <a:r>
              <a:rPr lang="en-US" sz="1500" b="1" dirty="0">
                <a:solidFill>
                  <a:srgbClr val="002060"/>
                </a:solidFill>
                <a:latin typeface="Titillium Web" panose="00000500000000000000" pitchFamily="2" charset="0"/>
              </a:rPr>
              <a:t>WE;</a:t>
            </a:r>
            <a:r>
              <a:rPr lang="en-US" sz="1500" dirty="0">
                <a:solidFill>
                  <a:srgbClr val="002060"/>
                </a:solidFill>
                <a:latin typeface="Titillium Web" panose="00000500000000000000" pitchFamily="2" charset="0"/>
              </a:rPr>
              <a:t> take pride in being a </a:t>
            </a:r>
            <a:r>
              <a:rPr lang="en-US" sz="1500" dirty="0">
                <a:solidFill>
                  <a:schemeClr val="tx1">
                    <a:lumMod val="75000"/>
                    <a:lumOff val="25000"/>
                  </a:schemeClr>
                </a:solidFill>
                <a:latin typeface="Titillium Web" panose="00000500000000000000" pitchFamily="2" charset="0"/>
              </a:rPr>
              <a:t>(FAMILY)</a:t>
            </a:r>
            <a:r>
              <a:rPr lang="en-US" sz="1500" dirty="0">
                <a:solidFill>
                  <a:srgbClr val="002060"/>
                </a:solidFill>
                <a:latin typeface="Titillium Web" panose="00000500000000000000" pitchFamily="2" charset="0"/>
              </a:rPr>
              <a:t>. </a:t>
            </a:r>
            <a:r>
              <a:rPr lang="en-US" sz="1500" b="1" dirty="0">
                <a:solidFill>
                  <a:srgbClr val="002060"/>
                </a:solidFill>
                <a:latin typeface="Titillium Web" panose="00000500000000000000" pitchFamily="2" charset="0"/>
              </a:rPr>
              <a:t>WE;</a:t>
            </a:r>
            <a:r>
              <a:rPr lang="en-US" sz="1500" dirty="0">
                <a:solidFill>
                  <a:srgbClr val="002060"/>
                </a:solidFill>
                <a:latin typeface="Titillium Web" panose="00000500000000000000" pitchFamily="2" charset="0"/>
              </a:rPr>
              <a:t> face daily challenges, obstacles, rejections, </a:t>
            </a:r>
            <a:r>
              <a:rPr lang="en-US" sz="1500" dirty="0">
                <a:solidFill>
                  <a:schemeClr val="tx1">
                    <a:lumMod val="75000"/>
                    <a:lumOff val="25000"/>
                  </a:schemeClr>
                </a:solidFill>
                <a:latin typeface="Titillium Web" panose="00000500000000000000" pitchFamily="2" charset="0"/>
              </a:rPr>
              <a:t>(TOGETHER)</a:t>
            </a:r>
            <a:r>
              <a:rPr lang="en-US" sz="1500" dirty="0">
                <a:solidFill>
                  <a:srgbClr val="002060"/>
                </a:solidFill>
                <a:latin typeface="Titillium Web" panose="00000500000000000000" pitchFamily="2" charset="0"/>
              </a:rPr>
              <a:t>. </a:t>
            </a:r>
            <a:r>
              <a:rPr lang="en-US" sz="1500" b="1" dirty="0">
                <a:solidFill>
                  <a:srgbClr val="002060"/>
                </a:solidFill>
                <a:latin typeface="Titillium Web" panose="00000500000000000000" pitchFamily="2" charset="0"/>
              </a:rPr>
              <a:t>WE; </a:t>
            </a:r>
            <a:r>
              <a:rPr lang="en-US" sz="1500" dirty="0">
                <a:solidFill>
                  <a:srgbClr val="002060"/>
                </a:solidFill>
                <a:latin typeface="Titillium Web" panose="00000500000000000000" pitchFamily="2" charset="0"/>
              </a:rPr>
              <a:t>are constantly searching for innovative strategies to transform obstacles into opportunities and inspirations for the change we are working to create. </a:t>
            </a:r>
            <a:r>
              <a:rPr lang="en-US" sz="1500" b="1" dirty="0">
                <a:solidFill>
                  <a:srgbClr val="002060"/>
                </a:solidFill>
                <a:latin typeface="Titillium Web" panose="00000500000000000000" pitchFamily="2" charset="0"/>
              </a:rPr>
              <a:t>WE;</a:t>
            </a:r>
            <a:r>
              <a:rPr lang="en-US" sz="1500" dirty="0">
                <a:solidFill>
                  <a:srgbClr val="002060"/>
                </a:solidFill>
                <a:latin typeface="Titillium Web" panose="00000500000000000000" pitchFamily="2" charset="0"/>
              </a:rPr>
              <a:t> never fear hard work because, by working smart together we can gain immeasurable success. </a:t>
            </a:r>
            <a:r>
              <a:rPr lang="en-US" sz="1500" b="1" dirty="0">
                <a:solidFill>
                  <a:srgbClr val="002060"/>
                </a:solidFill>
                <a:latin typeface="Titillium Web" panose="00000500000000000000" pitchFamily="2" charset="0"/>
              </a:rPr>
              <a:t>WE;</a:t>
            </a:r>
            <a:r>
              <a:rPr lang="en-US" sz="1500" dirty="0">
                <a:solidFill>
                  <a:srgbClr val="002060"/>
                </a:solidFill>
                <a:latin typeface="Titillium Web" panose="00000500000000000000" pitchFamily="2" charset="0"/>
              </a:rPr>
              <a:t> remember our “Purpose” defines our ambition, being relentless in our pursuit of the vision. </a:t>
            </a:r>
          </a:p>
        </p:txBody>
      </p:sp>
      <p:sp>
        <p:nvSpPr>
          <p:cNvPr id="7" name="TextBox 6">
            <a:extLst>
              <a:ext uri="{FF2B5EF4-FFF2-40B4-BE49-F238E27FC236}">
                <a16:creationId xmlns:a16="http://schemas.microsoft.com/office/drawing/2014/main" id="{2F7E211F-5FCD-4E76-88A8-7F558E1F2E78}"/>
              </a:ext>
            </a:extLst>
          </p:cNvPr>
          <p:cNvSpPr txBox="1"/>
          <p:nvPr/>
        </p:nvSpPr>
        <p:spPr>
          <a:xfrm>
            <a:off x="3386" y="430855"/>
            <a:ext cx="3767360" cy="538609"/>
          </a:xfrm>
          <a:prstGeom prst="rect">
            <a:avLst/>
          </a:prstGeom>
          <a:noFill/>
        </p:spPr>
        <p:txBody>
          <a:bodyPr wrap="square" rtlCol="0">
            <a:spAutoFit/>
          </a:bodyPr>
          <a:lstStyle/>
          <a:p>
            <a:r>
              <a:rPr lang="en-US" sz="2100" b="1" dirty="0">
                <a:solidFill>
                  <a:schemeClr val="accent4">
                    <a:lumMod val="50000"/>
                  </a:schemeClr>
                </a:solidFill>
                <a:latin typeface="Ink Free" panose="03080402000500000000" pitchFamily="66" charset="0"/>
              </a:rPr>
              <a:t> </a:t>
            </a:r>
            <a:r>
              <a:rPr lang="en-US" sz="2300" b="1" dirty="0">
                <a:solidFill>
                  <a:schemeClr val="bg1">
                    <a:lumMod val="50000"/>
                  </a:schemeClr>
                </a:solidFill>
                <a:latin typeface="Titillium Web" panose="00000500000000000000" pitchFamily="2" charset="0"/>
              </a:rPr>
              <a:t> </a:t>
            </a:r>
            <a:r>
              <a:rPr lang="en-US" sz="2900" b="1" dirty="0">
                <a:solidFill>
                  <a:srgbClr val="FFFF00"/>
                </a:solidFill>
                <a:latin typeface="Titillium Web" panose="00000500000000000000" pitchFamily="2" charset="0"/>
              </a:rPr>
              <a:t>|</a:t>
            </a:r>
            <a:r>
              <a:rPr lang="en-US" sz="2300" dirty="0">
                <a:latin typeface="Titillium Web" panose="00000500000000000000" pitchFamily="2" charset="0"/>
              </a:rPr>
              <a:t> </a:t>
            </a:r>
            <a:r>
              <a:rPr lang="en-US" sz="2100" dirty="0">
                <a:solidFill>
                  <a:srgbClr val="002060"/>
                </a:solidFill>
                <a:latin typeface="Titillium Web" panose="00000500000000000000" pitchFamily="2" charset="0"/>
              </a:rPr>
              <a:t>OUR </a:t>
            </a:r>
            <a:r>
              <a:rPr lang="en-US" sz="2100" b="1" dirty="0">
                <a:solidFill>
                  <a:schemeClr val="accent3">
                    <a:lumMod val="60000"/>
                    <a:lumOff val="40000"/>
                  </a:schemeClr>
                </a:solidFill>
                <a:highlight>
                  <a:srgbClr val="800080"/>
                </a:highlight>
                <a:latin typeface="Titillium Web" panose="00000500000000000000" pitchFamily="2" charset="0"/>
              </a:rPr>
              <a:t>BELIEF &amp; FAITH</a:t>
            </a:r>
          </a:p>
        </p:txBody>
      </p:sp>
      <p:sp>
        <p:nvSpPr>
          <p:cNvPr id="8" name="TextBox 7">
            <a:extLst>
              <a:ext uri="{FF2B5EF4-FFF2-40B4-BE49-F238E27FC236}">
                <a16:creationId xmlns:a16="http://schemas.microsoft.com/office/drawing/2014/main" id="{292C3E4C-6685-DEDE-2938-A419FEEC5721}"/>
              </a:ext>
            </a:extLst>
          </p:cNvPr>
          <p:cNvSpPr txBox="1"/>
          <p:nvPr/>
        </p:nvSpPr>
        <p:spPr>
          <a:xfrm>
            <a:off x="71721" y="3981507"/>
            <a:ext cx="4114797" cy="1415772"/>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a:spAutoFit/>
          </a:bodyPr>
          <a:lstStyle/>
          <a:p>
            <a:r>
              <a:rPr lang="en-US" sz="2300" b="1" dirty="0">
                <a:solidFill>
                  <a:srgbClr val="002060"/>
                </a:solidFill>
                <a:latin typeface="+mj-lt"/>
              </a:rPr>
              <a:t>“</a:t>
            </a:r>
            <a:r>
              <a:rPr lang="en-US" sz="1500" dirty="0">
                <a:solidFill>
                  <a:srgbClr val="002060"/>
                </a:solidFill>
                <a:latin typeface="Titillium Web" panose="00000500000000000000" pitchFamily="2" charset="0"/>
              </a:rPr>
              <a:t>it takes a special</a:t>
            </a:r>
            <a:r>
              <a:rPr lang="en-US" sz="1500" b="1" dirty="0">
                <a:solidFill>
                  <a:schemeClr val="accent5">
                    <a:lumMod val="50000"/>
                  </a:schemeClr>
                </a:solidFill>
                <a:latin typeface="Titillium Web" panose="00000500000000000000" pitchFamily="2" charset="0"/>
              </a:rPr>
              <a:t> </a:t>
            </a:r>
          </a:p>
          <a:p>
            <a:r>
              <a:rPr lang="en-US" sz="2300" b="1" dirty="0">
                <a:solidFill>
                  <a:schemeClr val="accent5">
                    <a:lumMod val="50000"/>
                  </a:schemeClr>
                </a:solidFill>
                <a:latin typeface="Titillium Web" panose="00000500000000000000" pitchFamily="2" charset="0"/>
              </a:rPr>
              <a:t>PERSEVERANCE</a:t>
            </a:r>
            <a:r>
              <a:rPr lang="en-US" sz="2300" dirty="0">
                <a:solidFill>
                  <a:schemeClr val="accent5">
                    <a:lumMod val="50000"/>
                  </a:schemeClr>
                </a:solidFill>
                <a:latin typeface="Titillium Web" panose="00000500000000000000" pitchFamily="2" charset="0"/>
              </a:rPr>
              <a:t> </a:t>
            </a:r>
            <a:r>
              <a:rPr lang="en-US" sz="1500" dirty="0">
                <a:solidFill>
                  <a:srgbClr val="002060"/>
                </a:solidFill>
                <a:latin typeface="Titillium Web" panose="00000500000000000000" pitchFamily="2" charset="0"/>
              </a:rPr>
              <a:t>when we faced </a:t>
            </a:r>
          </a:p>
          <a:p>
            <a:r>
              <a:rPr lang="en-US" sz="1500" dirty="0">
                <a:solidFill>
                  <a:srgbClr val="002060"/>
                </a:solidFill>
                <a:latin typeface="Titillium Web" panose="00000500000000000000" pitchFamily="2" charset="0"/>
              </a:rPr>
              <a:t>with adversity to gain the courage to bear a </a:t>
            </a:r>
          </a:p>
          <a:p>
            <a:r>
              <a:rPr lang="en-US" sz="2300" dirty="0">
                <a:solidFill>
                  <a:schemeClr val="accent5">
                    <a:lumMod val="50000"/>
                  </a:schemeClr>
                </a:solidFill>
                <a:latin typeface="Titillium Web" panose="00000500000000000000" pitchFamily="2" charset="0"/>
              </a:rPr>
              <a:t>Beautiful Patience</a:t>
            </a:r>
            <a:r>
              <a:rPr lang="en-US" sz="2300" b="1" dirty="0">
                <a:solidFill>
                  <a:schemeClr val="accent5">
                    <a:lumMod val="50000"/>
                  </a:schemeClr>
                </a:solidFill>
                <a:latin typeface="+mj-lt"/>
              </a:rPr>
              <a:t>”</a:t>
            </a:r>
            <a:r>
              <a:rPr lang="en-US" sz="1700" dirty="0">
                <a:solidFill>
                  <a:srgbClr val="002060"/>
                </a:solidFill>
                <a:latin typeface="+mj-lt"/>
              </a:rPr>
              <a:t> </a:t>
            </a:r>
          </a:p>
        </p:txBody>
      </p:sp>
      <p:pic>
        <p:nvPicPr>
          <p:cNvPr id="9" name="Picture 8">
            <a:extLst>
              <a:ext uri="{FF2B5EF4-FFF2-40B4-BE49-F238E27FC236}">
                <a16:creationId xmlns:a16="http://schemas.microsoft.com/office/drawing/2014/main" id="{F1B58824-67C8-C8F4-00EE-14A0FC1DB902}"/>
              </a:ext>
            </a:extLst>
          </p:cNvPr>
          <p:cNvPicPr>
            <a:picLocks noChangeAspect="1"/>
          </p:cNvPicPr>
          <p:nvPr/>
        </p:nvPicPr>
        <p:blipFill>
          <a:blip r:embed="rId2">
            <a:alphaModFix/>
          </a:blip>
          <a:stretch>
            <a:fillRect/>
          </a:stretch>
        </p:blipFill>
        <p:spPr>
          <a:xfrm>
            <a:off x="7355" y="5764869"/>
            <a:ext cx="1542957" cy="1090332"/>
          </a:xfrm>
          <a:prstGeom prst="rect">
            <a:avLst/>
          </a:prstGeom>
          <a:ln>
            <a:noFill/>
          </a:ln>
          <a:effectLst>
            <a:outerShdw blurRad="44450" dist="27940" dir="5400000" algn="ctr">
              <a:srgbClr val="000000">
                <a:alpha val="32000"/>
              </a:srgbClr>
            </a:outerShdw>
          </a:effectLst>
        </p:spPr>
      </p:pic>
      <p:pic>
        <p:nvPicPr>
          <p:cNvPr id="2" name="Picture 1">
            <a:extLst>
              <a:ext uri="{FF2B5EF4-FFF2-40B4-BE49-F238E27FC236}">
                <a16:creationId xmlns:a16="http://schemas.microsoft.com/office/drawing/2014/main" id="{D13E420B-40EC-491D-1E7D-B2A274A4A085}"/>
              </a:ext>
            </a:extLst>
          </p:cNvPr>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artisticTexturizer/>
                    </a14:imgEffect>
                    <a14:imgEffect>
                      <a14:colorTemperature colorTemp="4700"/>
                    </a14:imgEffect>
                    <a14:imgEffect>
                      <a14:saturation sat="300000"/>
                    </a14:imgEffect>
                  </a14:imgLayer>
                </a14:imgProps>
              </a:ext>
            </a:extLst>
          </a:blip>
          <a:stretch>
            <a:fillRect/>
          </a:stretch>
        </p:blipFill>
        <p:spPr>
          <a:xfrm>
            <a:off x="1168996" y="1482392"/>
            <a:ext cx="2485021" cy="288097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0" name="TextBox 9">
            <a:extLst>
              <a:ext uri="{FF2B5EF4-FFF2-40B4-BE49-F238E27FC236}">
                <a16:creationId xmlns:a16="http://schemas.microsoft.com/office/drawing/2014/main" id="{15FD03BD-17FE-55BC-3886-9652FD36C430}"/>
              </a:ext>
            </a:extLst>
          </p:cNvPr>
          <p:cNvSpPr txBox="1"/>
          <p:nvPr/>
        </p:nvSpPr>
        <p:spPr>
          <a:xfrm>
            <a:off x="3406578" y="5237109"/>
            <a:ext cx="8480612" cy="877163"/>
          </a:xfrm>
          <a:prstGeom prst="rect">
            <a:avLst/>
          </a:prstGeom>
          <a:noFill/>
        </p:spPr>
        <p:txBody>
          <a:bodyPr wrap="square">
            <a:spAutoFit/>
          </a:bodyPr>
          <a:lstStyle/>
          <a:p>
            <a:pPr algn="just"/>
            <a:r>
              <a:rPr lang="en-US" sz="1500" dirty="0">
                <a:solidFill>
                  <a:srgbClr val="002060"/>
                </a:solidFill>
                <a:latin typeface="Titillium Web" panose="00000500000000000000" pitchFamily="2" charset="0"/>
              </a:rPr>
              <a:t>We try emulate the incredible power of the (AFRICAN ELEPHANT HERD) when together they share; </a:t>
            </a:r>
          </a:p>
          <a:p>
            <a:pPr algn="just"/>
            <a:r>
              <a:rPr lang="en-US" sz="1700" dirty="0">
                <a:solidFill>
                  <a:schemeClr val="accent5">
                    <a:lumMod val="50000"/>
                  </a:schemeClr>
                </a:solidFill>
                <a:latin typeface="Titillium Web" panose="00000500000000000000" pitchFamily="2" charset="0"/>
              </a:rPr>
              <a:t>WISDOM, </a:t>
            </a:r>
            <a:r>
              <a:rPr lang="en-US" sz="1700" b="1" dirty="0">
                <a:solidFill>
                  <a:schemeClr val="accent5">
                    <a:lumMod val="50000"/>
                  </a:schemeClr>
                </a:solidFill>
                <a:latin typeface="Titillium Web" panose="00000500000000000000" pitchFamily="2" charset="0"/>
              </a:rPr>
              <a:t>GOOD LUCK</a:t>
            </a:r>
            <a:r>
              <a:rPr lang="en-US" sz="1700" dirty="0">
                <a:solidFill>
                  <a:schemeClr val="accent5">
                    <a:lumMod val="50000"/>
                  </a:schemeClr>
                </a:solidFill>
                <a:latin typeface="Titillium Web" panose="00000500000000000000" pitchFamily="2" charset="0"/>
              </a:rPr>
              <a:t>, DETERMINATION, </a:t>
            </a:r>
            <a:r>
              <a:rPr lang="en-US" sz="1700" b="1" dirty="0">
                <a:solidFill>
                  <a:schemeClr val="accent5">
                    <a:lumMod val="50000"/>
                  </a:schemeClr>
                </a:solidFill>
                <a:latin typeface="Titillium Web" panose="00000500000000000000" pitchFamily="2" charset="0"/>
              </a:rPr>
              <a:t>PATIENCE</a:t>
            </a:r>
            <a:r>
              <a:rPr lang="en-US" sz="1700" dirty="0">
                <a:solidFill>
                  <a:schemeClr val="accent5">
                    <a:lumMod val="50000"/>
                  </a:schemeClr>
                </a:solidFill>
                <a:latin typeface="Titillium Web" panose="00000500000000000000" pitchFamily="2" charset="0"/>
              </a:rPr>
              <a:t>, PROTECTION, AND </a:t>
            </a:r>
            <a:r>
              <a:rPr lang="en-US" sz="1700" b="1" dirty="0">
                <a:solidFill>
                  <a:schemeClr val="accent5">
                    <a:lumMod val="50000"/>
                  </a:schemeClr>
                </a:solidFill>
                <a:latin typeface="Titillium Web" panose="00000500000000000000" pitchFamily="2" charset="0"/>
              </a:rPr>
              <a:t>STRENGTH</a:t>
            </a:r>
            <a:r>
              <a:rPr lang="en-US" sz="1700" dirty="0">
                <a:solidFill>
                  <a:schemeClr val="accent5">
                    <a:lumMod val="50000"/>
                  </a:schemeClr>
                </a:solidFill>
                <a:latin typeface="Titillium Web" panose="00000500000000000000" pitchFamily="2" charset="0"/>
              </a:rPr>
              <a:t>, </a:t>
            </a:r>
          </a:p>
          <a:p>
            <a:pPr algn="just"/>
            <a:r>
              <a:rPr lang="en-US" sz="1500" dirty="0">
                <a:solidFill>
                  <a:srgbClr val="002060"/>
                </a:solidFill>
                <a:latin typeface="Titillium Web" panose="00000500000000000000" pitchFamily="2" charset="0"/>
              </a:rPr>
              <a:t>all we need</a:t>
            </a:r>
            <a:r>
              <a:rPr lang="en-US" sz="1800" dirty="0">
                <a:solidFill>
                  <a:srgbClr val="002060"/>
                </a:solidFill>
                <a:latin typeface="Titillium Web" panose="00000500000000000000" pitchFamily="2" charset="0"/>
              </a:rPr>
              <a:t> - </a:t>
            </a:r>
            <a:r>
              <a:rPr lang="en-US" sz="1800" b="1" dirty="0">
                <a:solidFill>
                  <a:srgbClr val="002060"/>
                </a:solidFill>
                <a:latin typeface="Titillium Web" panose="00000500000000000000" pitchFamily="2" charset="0"/>
              </a:rPr>
              <a:t>“</a:t>
            </a:r>
            <a:r>
              <a:rPr lang="en-US" sz="1700" b="1" dirty="0">
                <a:solidFill>
                  <a:schemeClr val="accent5">
                    <a:lumMod val="50000"/>
                  </a:schemeClr>
                </a:solidFill>
                <a:latin typeface="Titillium Web" panose="00000500000000000000" pitchFamily="2" charset="0"/>
              </a:rPr>
              <a:t>TURNING VISION INTO VALUE</a:t>
            </a:r>
            <a:r>
              <a:rPr lang="en-US" sz="1800" b="1" dirty="0">
                <a:solidFill>
                  <a:srgbClr val="002060"/>
                </a:solidFill>
                <a:latin typeface="Titillium Web" panose="00000500000000000000" pitchFamily="2" charset="0"/>
              </a:rPr>
              <a:t>”.</a:t>
            </a:r>
            <a:endParaRPr lang="en-US" sz="1800" b="1" i="0" dirty="0">
              <a:solidFill>
                <a:srgbClr val="002060"/>
              </a:solidFill>
              <a:effectLst/>
              <a:latin typeface="Titillium Web" panose="00000500000000000000" pitchFamily="2" charset="0"/>
            </a:endParaRPr>
          </a:p>
        </p:txBody>
      </p:sp>
      <p:pic>
        <p:nvPicPr>
          <p:cNvPr id="6" name="Picture 5">
            <a:extLst>
              <a:ext uri="{FF2B5EF4-FFF2-40B4-BE49-F238E27FC236}">
                <a16:creationId xmlns:a16="http://schemas.microsoft.com/office/drawing/2014/main" id="{B8FF2287-E984-79D8-AEDF-0E011E052C8E}"/>
              </a:ext>
            </a:extLst>
          </p:cNvPr>
          <p:cNvPicPr>
            <a:picLocks noChangeAspect="1"/>
          </p:cNvPicPr>
          <p:nvPr/>
        </p:nvPicPr>
        <p:blipFill>
          <a:blip r:embed="rId5"/>
          <a:stretch>
            <a:fillRect/>
          </a:stretch>
        </p:blipFill>
        <p:spPr>
          <a:xfrm>
            <a:off x="1523999" y="5367556"/>
            <a:ext cx="1816765" cy="36579"/>
          </a:xfrm>
          <a:prstGeom prst="rect">
            <a:avLst/>
          </a:prstGeom>
        </p:spPr>
      </p:pic>
      <p:sp>
        <p:nvSpPr>
          <p:cNvPr id="12" name="Oval 11">
            <a:extLst>
              <a:ext uri="{FF2B5EF4-FFF2-40B4-BE49-F238E27FC236}">
                <a16:creationId xmlns:a16="http://schemas.microsoft.com/office/drawing/2014/main" id="{9A4953F9-186B-2071-950A-67FED3F6C139}"/>
              </a:ext>
            </a:extLst>
          </p:cNvPr>
          <p:cNvSpPr/>
          <p:nvPr/>
        </p:nvSpPr>
        <p:spPr>
          <a:xfrm>
            <a:off x="750239" y="1063728"/>
            <a:ext cx="262504" cy="256231"/>
          </a:xfrm>
          <a:prstGeom prst="ellipse">
            <a:avLst/>
          </a:prstGeom>
          <a:solidFill>
            <a:schemeClr val="accent4">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59F78A5-EC44-844C-6719-CCABC99519D1}"/>
              </a:ext>
            </a:extLst>
          </p:cNvPr>
          <p:cNvSpPr/>
          <p:nvPr/>
        </p:nvSpPr>
        <p:spPr>
          <a:xfrm>
            <a:off x="750239" y="3834366"/>
            <a:ext cx="262504" cy="256231"/>
          </a:xfrm>
          <a:prstGeom prst="ellipse">
            <a:avLst/>
          </a:prstGeom>
          <a:solidFill>
            <a:schemeClr val="accent4">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2F555FB-D7FF-EB35-2240-7C13D4AD6837}"/>
              </a:ext>
            </a:extLst>
          </p:cNvPr>
          <p:cNvPicPr>
            <a:picLocks noChangeAspect="1"/>
          </p:cNvPicPr>
          <p:nvPr/>
        </p:nvPicPr>
        <p:blipFill>
          <a:blip r:embed="rId6">
            <a:alphaModFix amt="35000"/>
            <a:duotone>
              <a:prstClr val="black"/>
              <a:schemeClr val="accent3">
                <a:tint val="45000"/>
                <a:satMod val="400000"/>
              </a:schemeClr>
            </a:duotone>
            <a:extLst>
              <a:ext uri="{BEBA8EAE-BF5A-486C-A8C5-ECC9F3942E4B}">
                <a14:imgProps xmlns:a14="http://schemas.microsoft.com/office/drawing/2010/main">
                  <a14:imgLayer r:embed="rId7">
                    <a14:imgEffect>
                      <a14:artisticPhotocopy/>
                    </a14:imgEffect>
                  </a14:imgLayer>
                </a14:imgProps>
              </a:ext>
            </a:extLst>
          </a:blip>
          <a:stretch>
            <a:fillRect/>
          </a:stretch>
        </p:blipFill>
        <p:spPr>
          <a:xfrm>
            <a:off x="80688" y="807520"/>
            <a:ext cx="3290489" cy="350676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5" name="TextBox 14">
            <a:extLst>
              <a:ext uri="{FF2B5EF4-FFF2-40B4-BE49-F238E27FC236}">
                <a16:creationId xmlns:a16="http://schemas.microsoft.com/office/drawing/2014/main" id="{2FFB8FF1-3C58-CFC7-CE8C-BCD04EE38821}"/>
              </a:ext>
            </a:extLst>
          </p:cNvPr>
          <p:cNvSpPr txBox="1"/>
          <p:nvPr/>
        </p:nvSpPr>
        <p:spPr>
          <a:xfrm>
            <a:off x="11591365" y="6345435"/>
            <a:ext cx="457176" cy="384721"/>
          </a:xfrm>
          <a:prstGeom prst="rect">
            <a:avLst/>
          </a:prstGeom>
          <a:noFill/>
        </p:spPr>
        <p:txBody>
          <a:bodyPr wrap="none" rtlCol="0">
            <a:spAutoFit/>
          </a:bodyPr>
          <a:lstStyle/>
          <a:p>
            <a:r>
              <a:rPr lang="en-US" sz="1900" b="1" dirty="0">
                <a:solidFill>
                  <a:schemeClr val="accent3">
                    <a:lumMod val="50000"/>
                  </a:schemeClr>
                </a:solidFill>
                <a:latin typeface="Titillium Web" panose="00000500000000000000" pitchFamily="2" charset="0"/>
              </a:rPr>
              <a:t>12</a:t>
            </a:r>
          </a:p>
        </p:txBody>
      </p:sp>
    </p:spTree>
    <p:extLst>
      <p:ext uri="{BB962C8B-B14F-4D97-AF65-F5344CB8AC3E}">
        <p14:creationId xmlns:p14="http://schemas.microsoft.com/office/powerpoint/2010/main" val="2389580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TextBox 17"/>
          <p:cNvSpPr txBox="1"/>
          <p:nvPr/>
        </p:nvSpPr>
        <p:spPr>
          <a:xfrm>
            <a:off x="82305" y="459791"/>
            <a:ext cx="4333504" cy="538609"/>
          </a:xfrm>
          <a:prstGeom prst="rect">
            <a:avLst/>
          </a:prstGeom>
          <a:noFill/>
        </p:spPr>
        <p:txBody>
          <a:bodyPr wrap="square" rtlCol="0">
            <a:spAutoFit/>
          </a:bodyPr>
          <a:lstStyle/>
          <a:p>
            <a:r>
              <a:rPr lang="en-US" sz="2300" b="1" dirty="0">
                <a:solidFill>
                  <a:schemeClr val="accent5"/>
                </a:solidFill>
                <a:latin typeface="Titillium Web" panose="00000500000000000000" pitchFamily="2" charset="0"/>
              </a:rPr>
              <a:t> </a:t>
            </a:r>
            <a:r>
              <a:rPr lang="en-US" sz="2900" b="1" dirty="0">
                <a:solidFill>
                  <a:schemeClr val="accent5"/>
                </a:solidFill>
                <a:latin typeface="Titillium Web" panose="00000500000000000000" pitchFamily="2" charset="0"/>
              </a:rPr>
              <a:t>|</a:t>
            </a:r>
            <a:r>
              <a:rPr lang="en-US" sz="2300" b="1" dirty="0">
                <a:solidFill>
                  <a:srgbClr val="002060"/>
                </a:solidFill>
                <a:latin typeface="Titillium Web" panose="00000500000000000000" pitchFamily="2" charset="0"/>
              </a:rPr>
              <a:t> </a:t>
            </a:r>
            <a:r>
              <a:rPr lang="en-US" sz="2100" dirty="0">
                <a:solidFill>
                  <a:srgbClr val="002060"/>
                </a:solidFill>
                <a:latin typeface="Titillium Web" panose="00000500000000000000" pitchFamily="2" charset="0"/>
              </a:rPr>
              <a:t>OUR</a:t>
            </a:r>
            <a:r>
              <a:rPr lang="en-US" sz="2100" b="1" dirty="0">
                <a:solidFill>
                  <a:srgbClr val="002060"/>
                </a:solidFill>
                <a:latin typeface="Titillium Web" panose="00000500000000000000" pitchFamily="2" charset="0"/>
              </a:rPr>
              <a:t> </a:t>
            </a:r>
            <a:r>
              <a:rPr lang="en-US" sz="2100" b="1" dirty="0">
                <a:solidFill>
                  <a:schemeClr val="accent3">
                    <a:lumMod val="20000"/>
                    <a:lumOff val="80000"/>
                  </a:schemeClr>
                </a:solidFill>
                <a:highlight>
                  <a:srgbClr val="000080"/>
                </a:highlight>
                <a:latin typeface="Titillium Web" panose="00000500000000000000" pitchFamily="2" charset="0"/>
              </a:rPr>
              <a:t>WORKMANSHIP</a:t>
            </a:r>
          </a:p>
        </p:txBody>
      </p:sp>
      <p:sp>
        <p:nvSpPr>
          <p:cNvPr id="20" name="Rectangle 19"/>
          <p:cNvSpPr/>
          <p:nvPr/>
        </p:nvSpPr>
        <p:spPr>
          <a:xfrm>
            <a:off x="4051259" y="5372753"/>
            <a:ext cx="7620791" cy="8002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300" b="1" i="0" dirty="0">
                <a:solidFill>
                  <a:srgbClr val="002060"/>
                </a:solidFill>
                <a:effectLst/>
                <a:latin typeface="Titillium Web" panose="00000500000000000000" pitchFamily="2" charset="0"/>
              </a:rPr>
              <a:t>“</a:t>
            </a:r>
            <a:r>
              <a:rPr lang="en-US" sz="1700" i="0" dirty="0">
                <a:solidFill>
                  <a:srgbClr val="002060"/>
                </a:solidFill>
                <a:effectLst/>
                <a:latin typeface="Titillium Web" panose="00000500000000000000" pitchFamily="2" charset="0"/>
              </a:rPr>
              <a:t>We are</a:t>
            </a:r>
            <a:r>
              <a:rPr lang="en-US" sz="1700" i="0" dirty="0">
                <a:solidFill>
                  <a:schemeClr val="accent5">
                    <a:lumMod val="50000"/>
                  </a:schemeClr>
                </a:solidFill>
                <a:effectLst/>
                <a:latin typeface="Titillium Web" panose="00000500000000000000" pitchFamily="2" charset="0"/>
              </a:rPr>
              <a:t> PROBLEM-SOLVERS, </a:t>
            </a:r>
            <a:r>
              <a:rPr lang="en-US" sz="1700" i="0" dirty="0">
                <a:solidFill>
                  <a:srgbClr val="002060"/>
                </a:solidFill>
                <a:effectLst/>
                <a:latin typeface="Titillium Web" panose="00000500000000000000" pitchFamily="2" charset="0"/>
              </a:rPr>
              <a:t>focused on tailor-made Consultancy and</a:t>
            </a:r>
            <a:r>
              <a:rPr lang="en-US" sz="1700" i="0" dirty="0">
                <a:solidFill>
                  <a:schemeClr val="accent5">
                    <a:lumMod val="50000"/>
                  </a:schemeClr>
                </a:solidFill>
                <a:effectLst/>
                <a:latin typeface="Titillium Web" panose="00000500000000000000" pitchFamily="2" charset="0"/>
              </a:rPr>
              <a:t> </a:t>
            </a:r>
          </a:p>
          <a:p>
            <a:pPr algn="ctr"/>
            <a:r>
              <a:rPr lang="en-US" sz="1900" b="1" dirty="0">
                <a:solidFill>
                  <a:schemeClr val="accent5">
                    <a:lumMod val="50000"/>
                  </a:schemeClr>
                </a:solidFill>
                <a:latin typeface="Titillium Web" panose="00000500000000000000" pitchFamily="2" charset="0"/>
              </a:rPr>
              <a:t>UNLOCKING PARTNERSHIPS</a:t>
            </a:r>
            <a:r>
              <a:rPr lang="en-US" sz="1700" b="1" dirty="0">
                <a:solidFill>
                  <a:schemeClr val="accent5">
                    <a:lumMod val="50000"/>
                  </a:schemeClr>
                </a:solidFill>
                <a:latin typeface="Titillium Web" panose="00000500000000000000" pitchFamily="2" charset="0"/>
              </a:rPr>
              <a:t> </a:t>
            </a:r>
            <a:r>
              <a:rPr lang="en-US" sz="1700" dirty="0">
                <a:solidFill>
                  <a:srgbClr val="002060"/>
                </a:solidFill>
                <a:latin typeface="Titillium Web" panose="00000500000000000000" pitchFamily="2" charset="0"/>
              </a:rPr>
              <a:t>that create real impact</a:t>
            </a:r>
            <a:r>
              <a:rPr lang="en-US" sz="2300" b="1" dirty="0">
                <a:solidFill>
                  <a:srgbClr val="002060"/>
                </a:solidFill>
                <a:latin typeface="Titillium Web" panose="00000500000000000000" pitchFamily="2" charset="0"/>
              </a:rPr>
              <a:t>”</a:t>
            </a:r>
            <a:endParaRPr lang="en-US" sz="1700" dirty="0">
              <a:solidFill>
                <a:srgbClr val="002060"/>
              </a:solidFill>
              <a:latin typeface="Titillium Web" panose="00000500000000000000" pitchFamily="2" charset="0"/>
            </a:endParaRPr>
          </a:p>
        </p:txBody>
      </p:sp>
      <p:sp>
        <p:nvSpPr>
          <p:cNvPr id="2" name="Rectangle 1">
            <a:extLst>
              <a:ext uri="{FF2B5EF4-FFF2-40B4-BE49-F238E27FC236}">
                <a16:creationId xmlns:a16="http://schemas.microsoft.com/office/drawing/2014/main" id="{D2FCCBF4-72AF-4F53-B145-BC92CF09E20B}"/>
              </a:ext>
            </a:extLst>
          </p:cNvPr>
          <p:cNvSpPr/>
          <p:nvPr/>
        </p:nvSpPr>
        <p:spPr>
          <a:xfrm>
            <a:off x="5131075" y="1522629"/>
            <a:ext cx="6233136" cy="3477875"/>
          </a:xfrm>
          <a:prstGeom prst="rect">
            <a:avLst/>
          </a:prstGeom>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just"/>
            <a:r>
              <a:rPr lang="en-US" sz="1500" dirty="0">
                <a:solidFill>
                  <a:srgbClr val="002060"/>
                </a:solidFill>
                <a:latin typeface="Titillium Web" panose="00000500000000000000" pitchFamily="2" charset="0"/>
              </a:rPr>
              <a:t>In our dedication to building stronger partnership connections, we aim to reduce the gap on funds allocated in Africa against funds available for the actual sustainable opportunities. In our everyday mission we explore extraordinary growth opportunities, work with the most talented and honorable partners while placing great emphasis on trust and long term mutual business relationships and local community development. </a:t>
            </a:r>
          </a:p>
          <a:p>
            <a:pPr algn="just"/>
            <a:endParaRPr lang="en-US" sz="1500" dirty="0">
              <a:solidFill>
                <a:srgbClr val="002060"/>
              </a:solidFill>
              <a:latin typeface="Titillium Web" panose="00000500000000000000" pitchFamily="2" charset="0"/>
            </a:endParaRPr>
          </a:p>
          <a:p>
            <a:pPr algn="r"/>
            <a:r>
              <a:rPr lang="en-US" sz="1500" dirty="0">
                <a:solidFill>
                  <a:srgbClr val="002060"/>
                </a:solidFill>
                <a:latin typeface="Titillium Web" panose="00000500000000000000" pitchFamily="2" charset="0"/>
              </a:rPr>
              <a:t>We are always striving to be in these attractive new exciting and challenging spaces, creating a living and working environment with the </a:t>
            </a:r>
            <a:r>
              <a:rPr lang="en-US" sz="1500" b="1" dirty="0">
                <a:solidFill>
                  <a:srgbClr val="002060"/>
                </a:solidFill>
                <a:latin typeface="Titillium Web" panose="00000500000000000000" pitchFamily="2" charset="0"/>
              </a:rPr>
              <a:t>“MGK STAMP OF PARTNERSHIPS”. </a:t>
            </a:r>
          </a:p>
          <a:p>
            <a:pPr algn="just"/>
            <a:endParaRPr lang="en-US" sz="1500" dirty="0">
              <a:solidFill>
                <a:srgbClr val="002060"/>
              </a:solidFill>
              <a:latin typeface="Titillium Web" panose="00000500000000000000" pitchFamily="2" charset="0"/>
            </a:endParaRPr>
          </a:p>
          <a:p>
            <a:r>
              <a:rPr lang="en-US" sz="1500" dirty="0">
                <a:solidFill>
                  <a:srgbClr val="002060"/>
                </a:solidFill>
                <a:latin typeface="Titillium Web" panose="00000500000000000000" pitchFamily="2" charset="0"/>
              </a:rPr>
              <a:t>As key advisors and administrators, we bring together the necessary expertise to structure and develop the most innovative and dynamic Joint Venture Agreement initiatives.</a:t>
            </a:r>
          </a:p>
          <a:p>
            <a:pPr algn="r"/>
            <a:endParaRPr lang="en-US" sz="1000" dirty="0">
              <a:solidFill>
                <a:srgbClr val="002060"/>
              </a:solidFill>
            </a:endParaRPr>
          </a:p>
        </p:txBody>
      </p:sp>
      <p:pic>
        <p:nvPicPr>
          <p:cNvPr id="13" name="Picture 12">
            <a:extLst>
              <a:ext uri="{FF2B5EF4-FFF2-40B4-BE49-F238E27FC236}">
                <a16:creationId xmlns:a16="http://schemas.microsoft.com/office/drawing/2014/main" id="{0C0977E6-3B62-464F-B351-D29AB7552CFB}"/>
              </a:ext>
            </a:extLst>
          </p:cNvPr>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artisticTexturizer/>
                    </a14:imgEffect>
                  </a14:imgLayer>
                </a14:imgProps>
              </a:ext>
            </a:extLst>
          </a:blip>
          <a:stretch>
            <a:fillRect/>
          </a:stretch>
        </p:blipFill>
        <p:spPr>
          <a:xfrm>
            <a:off x="1501029" y="4263711"/>
            <a:ext cx="930237" cy="770151"/>
          </a:xfrm>
          <a:prstGeom prst="rect">
            <a:avLst/>
          </a:prstGeom>
          <a:ln>
            <a:noFill/>
          </a:ln>
          <a:effectLst>
            <a:outerShdw blurRad="44450" dist="27940" dir="5400000" algn="ctr">
              <a:srgbClr val="000000">
                <a:alpha val="32000"/>
              </a:srgbClr>
            </a:outerShdw>
          </a:effectLst>
        </p:spPr>
      </p:pic>
      <p:sp>
        <p:nvSpPr>
          <p:cNvPr id="5" name="TextBox 4">
            <a:extLst>
              <a:ext uri="{FF2B5EF4-FFF2-40B4-BE49-F238E27FC236}">
                <a16:creationId xmlns:a16="http://schemas.microsoft.com/office/drawing/2014/main" id="{70FF5565-E6E7-4A18-91C4-BE30D1C7D779}"/>
              </a:ext>
            </a:extLst>
          </p:cNvPr>
          <p:cNvSpPr txBox="1"/>
          <p:nvPr/>
        </p:nvSpPr>
        <p:spPr>
          <a:xfrm>
            <a:off x="1230657" y="2321029"/>
            <a:ext cx="3505200" cy="784830"/>
          </a:xfrm>
          <a:prstGeom prst="rect">
            <a:avLst/>
          </a:prstGeom>
          <a:noFill/>
        </p:spPr>
        <p:txBody>
          <a:bodyPr wrap="square" rtlCol="0">
            <a:spAutoFit/>
          </a:bodyPr>
          <a:lstStyle/>
          <a:p>
            <a:pPr marL="285750" indent="-285750">
              <a:buFont typeface="Arial" panose="020B0604020202020204" pitchFamily="34" charset="0"/>
              <a:buChar char="•"/>
            </a:pPr>
            <a:r>
              <a:rPr lang="en-US" sz="1500" b="1" dirty="0">
                <a:solidFill>
                  <a:schemeClr val="accent4">
                    <a:lumMod val="50000"/>
                  </a:schemeClr>
                </a:solidFill>
                <a:latin typeface="Titillium Web" panose="00000500000000000000" pitchFamily="2" charset="0"/>
              </a:rPr>
              <a:t>Infrastructure &amp; Construction</a:t>
            </a:r>
            <a:r>
              <a:rPr lang="en-US" sz="1500" dirty="0">
                <a:solidFill>
                  <a:schemeClr val="accent4">
                    <a:lumMod val="50000"/>
                  </a:schemeClr>
                </a:solidFill>
                <a:latin typeface="Titillium Web" panose="00000500000000000000" pitchFamily="2" charset="0"/>
              </a:rPr>
              <a:t> </a:t>
            </a:r>
          </a:p>
          <a:p>
            <a:pPr marL="285750" indent="-285750">
              <a:buFont typeface="Arial" panose="020B0604020202020204" pitchFamily="34" charset="0"/>
              <a:buChar char="•"/>
            </a:pPr>
            <a:r>
              <a:rPr lang="en-US" sz="1500" b="1" dirty="0">
                <a:solidFill>
                  <a:schemeClr val="accent3">
                    <a:lumMod val="50000"/>
                  </a:schemeClr>
                </a:solidFill>
                <a:latin typeface="Titillium Web" panose="00000500000000000000" pitchFamily="2" charset="0"/>
              </a:rPr>
              <a:t>Energy | Power | Renewable</a:t>
            </a:r>
            <a:endParaRPr lang="en-US" sz="1500" dirty="0">
              <a:solidFill>
                <a:schemeClr val="accent3">
                  <a:lumMod val="50000"/>
                </a:schemeClr>
              </a:solidFill>
              <a:latin typeface="Titillium Web" panose="00000500000000000000" pitchFamily="2" charset="0"/>
            </a:endParaRPr>
          </a:p>
          <a:p>
            <a:pPr marL="285750" indent="-285750">
              <a:buFont typeface="Arial" panose="020B0604020202020204" pitchFamily="34" charset="0"/>
              <a:buChar char="•"/>
            </a:pPr>
            <a:r>
              <a:rPr lang="en-US" sz="1500" b="1" dirty="0">
                <a:solidFill>
                  <a:schemeClr val="accent6">
                    <a:lumMod val="50000"/>
                  </a:schemeClr>
                </a:solidFill>
                <a:latin typeface="Titillium Web" panose="00000500000000000000" pitchFamily="2" charset="0"/>
              </a:rPr>
              <a:t>Housing &amp; Urban Development</a:t>
            </a:r>
            <a:r>
              <a:rPr lang="en-US" sz="1500" dirty="0">
                <a:solidFill>
                  <a:schemeClr val="accent6">
                    <a:lumMod val="50000"/>
                  </a:schemeClr>
                </a:solidFill>
                <a:latin typeface="Titillium Web" panose="00000500000000000000" pitchFamily="2" charset="0"/>
              </a:rPr>
              <a:t> </a:t>
            </a:r>
          </a:p>
        </p:txBody>
      </p:sp>
      <p:sp>
        <p:nvSpPr>
          <p:cNvPr id="7" name="TextBox 6">
            <a:extLst>
              <a:ext uri="{FF2B5EF4-FFF2-40B4-BE49-F238E27FC236}">
                <a16:creationId xmlns:a16="http://schemas.microsoft.com/office/drawing/2014/main" id="{0BFB1A66-6BB4-494B-B67E-E47DB3074518}"/>
              </a:ext>
            </a:extLst>
          </p:cNvPr>
          <p:cNvSpPr txBox="1"/>
          <p:nvPr/>
        </p:nvSpPr>
        <p:spPr>
          <a:xfrm>
            <a:off x="1230657" y="3058324"/>
            <a:ext cx="3843363" cy="784830"/>
          </a:xfrm>
          <a:prstGeom prst="rect">
            <a:avLst/>
          </a:prstGeom>
          <a:noFill/>
        </p:spPr>
        <p:txBody>
          <a:bodyPr wrap="square" rtlCol="0">
            <a:spAutoFit/>
          </a:bodyPr>
          <a:lstStyle/>
          <a:p>
            <a:pPr marL="285750" indent="-285750">
              <a:buFont typeface="Arial" panose="020B0604020202020204" pitchFamily="34" charset="0"/>
              <a:buChar char="•"/>
            </a:pPr>
            <a:r>
              <a:rPr lang="en-US" sz="1500" b="1" dirty="0">
                <a:solidFill>
                  <a:schemeClr val="accent6">
                    <a:lumMod val="75000"/>
                  </a:schemeClr>
                </a:solidFill>
                <a:latin typeface="Titillium Web" panose="00000500000000000000" pitchFamily="2" charset="0"/>
              </a:rPr>
              <a:t>FMCG Sales &amp; Distribution Networks</a:t>
            </a:r>
            <a:r>
              <a:rPr lang="en-US" sz="1500" dirty="0">
                <a:solidFill>
                  <a:schemeClr val="accent6">
                    <a:lumMod val="75000"/>
                  </a:schemeClr>
                </a:solidFill>
                <a:latin typeface="Titillium Web" panose="00000500000000000000" pitchFamily="2" charset="0"/>
              </a:rPr>
              <a:t>  </a:t>
            </a:r>
          </a:p>
          <a:p>
            <a:pPr marL="285750" indent="-285750">
              <a:buFont typeface="Arial" panose="020B0604020202020204" pitchFamily="34" charset="0"/>
              <a:buChar char="•"/>
            </a:pPr>
            <a:r>
              <a:rPr lang="en-US" sz="1500" b="1" dirty="0">
                <a:solidFill>
                  <a:schemeClr val="accent2">
                    <a:lumMod val="50000"/>
                  </a:schemeClr>
                </a:solidFill>
                <a:latin typeface="Titillium Web" panose="00000500000000000000" pitchFamily="2" charset="0"/>
              </a:rPr>
              <a:t>Agribusiness &amp; Commodities Trading</a:t>
            </a:r>
            <a:r>
              <a:rPr lang="en-US" sz="1500" dirty="0">
                <a:solidFill>
                  <a:schemeClr val="accent2">
                    <a:lumMod val="50000"/>
                  </a:schemeClr>
                </a:solidFill>
                <a:latin typeface="Titillium Web" panose="00000500000000000000" pitchFamily="2" charset="0"/>
              </a:rPr>
              <a:t> </a:t>
            </a:r>
          </a:p>
          <a:p>
            <a:pPr marL="285750" indent="-285750">
              <a:buFont typeface="Arial" panose="020B0604020202020204" pitchFamily="34" charset="0"/>
              <a:buChar char="•"/>
            </a:pPr>
            <a:r>
              <a:rPr lang="en-US" sz="1500" b="1" dirty="0">
                <a:solidFill>
                  <a:schemeClr val="accent6">
                    <a:lumMod val="50000"/>
                  </a:schemeClr>
                </a:solidFill>
                <a:latin typeface="Titillium Web" panose="00000500000000000000" pitchFamily="2" charset="0"/>
              </a:rPr>
              <a:t>Community Social Impact </a:t>
            </a:r>
            <a:endParaRPr lang="en-US" sz="1500" dirty="0">
              <a:solidFill>
                <a:schemeClr val="accent6">
                  <a:lumMod val="50000"/>
                </a:schemeClr>
              </a:solidFill>
              <a:latin typeface="Titillium Web" panose="00000500000000000000" pitchFamily="2" charset="0"/>
            </a:endParaRPr>
          </a:p>
        </p:txBody>
      </p:sp>
      <p:pic>
        <p:nvPicPr>
          <p:cNvPr id="9" name="Picture 8">
            <a:extLst>
              <a:ext uri="{FF2B5EF4-FFF2-40B4-BE49-F238E27FC236}">
                <a16:creationId xmlns:a16="http://schemas.microsoft.com/office/drawing/2014/main" id="{9F3F393B-6C4A-4353-B4C4-CAA940CB667C}"/>
              </a:ext>
            </a:extLst>
          </p:cNvPr>
          <p:cNvPicPr>
            <a:picLocks noChangeAspect="1"/>
          </p:cNvPicPr>
          <p:nvPr/>
        </p:nvPicPr>
        <p:blipFill>
          <a:blip r:embed="rId4">
            <a:extLst>
              <a:ext uri="{BEBA8EAE-BF5A-486C-A8C5-ECC9F3942E4B}">
                <a14:imgProps xmlns:a14="http://schemas.microsoft.com/office/drawing/2010/main">
                  <a14:imgLayer r:embed="rId5">
                    <a14:imgEffect>
                      <a14:artisticTexturizer/>
                    </a14:imgEffect>
                    <a14:imgEffect>
                      <a14:colorTemperature colorTemp="4700"/>
                    </a14:imgEffect>
                  </a14:imgLayer>
                </a14:imgProps>
              </a:ext>
            </a:extLst>
          </a:blip>
          <a:stretch>
            <a:fillRect/>
          </a:stretch>
        </p:blipFill>
        <p:spPr>
          <a:xfrm>
            <a:off x="596882" y="3541855"/>
            <a:ext cx="1028376" cy="1028376"/>
          </a:xfrm>
          <a:prstGeom prst="rect">
            <a:avLst/>
          </a:prstGeom>
        </p:spPr>
      </p:pic>
      <p:pic>
        <p:nvPicPr>
          <p:cNvPr id="17" name="Picture 16">
            <a:extLst>
              <a:ext uri="{FF2B5EF4-FFF2-40B4-BE49-F238E27FC236}">
                <a16:creationId xmlns:a16="http://schemas.microsoft.com/office/drawing/2014/main" id="{D3A36275-3958-46C9-837E-2C4359E81F5D}"/>
              </a:ext>
            </a:extLst>
          </p:cNvPr>
          <p:cNvPicPr>
            <a:picLocks noChangeAspect="1"/>
          </p:cNvPicPr>
          <p:nvPr/>
        </p:nvPicPr>
        <p:blipFill>
          <a:blip r:embed="rId6">
            <a:extLst>
              <a:ext uri="{BEBA8EAE-BF5A-486C-A8C5-ECC9F3942E4B}">
                <a14:imgProps xmlns:a14="http://schemas.microsoft.com/office/drawing/2010/main">
                  <a14:imgLayer r:embed="rId7">
                    <a14:imgEffect>
                      <a14:artisticTexturizer/>
                    </a14:imgEffect>
                  </a14:imgLayer>
                </a14:imgProps>
              </a:ext>
            </a:extLst>
          </a:blip>
          <a:stretch>
            <a:fillRect/>
          </a:stretch>
        </p:blipFill>
        <p:spPr>
          <a:xfrm>
            <a:off x="555206" y="2897264"/>
            <a:ext cx="529195" cy="529195"/>
          </a:xfrm>
          <a:prstGeom prst="rect">
            <a:avLst/>
          </a:prstGeom>
        </p:spPr>
      </p:pic>
      <p:pic>
        <p:nvPicPr>
          <p:cNvPr id="10" name="Picture 9">
            <a:extLst>
              <a:ext uri="{FF2B5EF4-FFF2-40B4-BE49-F238E27FC236}">
                <a16:creationId xmlns:a16="http://schemas.microsoft.com/office/drawing/2014/main" id="{998B5BCC-4981-47D3-872E-B664CE70DB28}"/>
              </a:ext>
            </a:extLst>
          </p:cNvPr>
          <p:cNvPicPr>
            <a:picLocks noChangeAspect="1"/>
          </p:cNvPicPr>
          <p:nvPr/>
        </p:nvPicPr>
        <p:blipFill>
          <a:blip r:embed="rId8">
            <a:alphaModFix/>
            <a:duotone>
              <a:prstClr val="black"/>
              <a:schemeClr val="tx2">
                <a:tint val="45000"/>
                <a:satMod val="400000"/>
              </a:schemeClr>
            </a:duotone>
            <a:extLst>
              <a:ext uri="{BEBA8EAE-BF5A-486C-A8C5-ECC9F3942E4B}">
                <a14:imgProps xmlns:a14="http://schemas.microsoft.com/office/drawing/2010/main">
                  <a14:imgLayer r:embed="rId9">
                    <a14:imgEffect>
                      <a14:artisticTexturizer/>
                    </a14:imgEffect>
                    <a14:imgEffect>
                      <a14:colorTemperature colorTemp="4700"/>
                    </a14:imgEffect>
                    <a14:imgEffect>
                      <a14:saturation sat="400000"/>
                    </a14:imgEffect>
                    <a14:imgEffect>
                      <a14:brightnessContrast bright="-40000" contrast="-40000"/>
                    </a14:imgEffect>
                  </a14:imgLayer>
                </a14:imgProps>
              </a:ext>
            </a:extLst>
          </a:blip>
          <a:stretch>
            <a:fillRect/>
          </a:stretch>
        </p:blipFill>
        <p:spPr>
          <a:xfrm>
            <a:off x="2408237" y="4317234"/>
            <a:ext cx="754965" cy="797421"/>
          </a:xfrm>
          <a:prstGeom prst="rect">
            <a:avLst/>
          </a:prstGeom>
          <a:ln>
            <a:noFill/>
          </a:ln>
          <a:effectLst/>
        </p:spPr>
      </p:pic>
      <p:pic>
        <p:nvPicPr>
          <p:cNvPr id="19" name="Picture 18">
            <a:extLst>
              <a:ext uri="{FF2B5EF4-FFF2-40B4-BE49-F238E27FC236}">
                <a16:creationId xmlns:a16="http://schemas.microsoft.com/office/drawing/2014/main" id="{13E7AB48-2C32-4ACC-B85B-188B972E7493}"/>
              </a:ext>
            </a:extLst>
          </p:cNvPr>
          <p:cNvPicPr>
            <a:picLocks noChangeAspect="1"/>
          </p:cNvPicPr>
          <p:nvPr/>
        </p:nvPicPr>
        <p:blipFill>
          <a:blip r:embed="rId10">
            <a:duotone>
              <a:schemeClr val="accent4">
                <a:shade val="45000"/>
                <a:satMod val="135000"/>
              </a:schemeClr>
              <a:prstClr val="white"/>
            </a:duotone>
            <a:extLst>
              <a:ext uri="{BEBA8EAE-BF5A-486C-A8C5-ECC9F3942E4B}">
                <a14:imgProps xmlns:a14="http://schemas.microsoft.com/office/drawing/2010/main">
                  <a14:imgLayer r:embed="rId11">
                    <a14:imgEffect>
                      <a14:artisticTexturizer/>
                    </a14:imgEffect>
                  </a14:imgLayer>
                </a14:imgProps>
              </a:ext>
            </a:extLst>
          </a:blip>
          <a:stretch>
            <a:fillRect/>
          </a:stretch>
        </p:blipFill>
        <p:spPr>
          <a:xfrm>
            <a:off x="456249" y="1814292"/>
            <a:ext cx="958680" cy="958680"/>
          </a:xfrm>
          <a:prstGeom prst="rect">
            <a:avLst/>
          </a:prstGeom>
        </p:spPr>
      </p:pic>
      <p:pic>
        <p:nvPicPr>
          <p:cNvPr id="16" name="Picture 15">
            <a:extLst>
              <a:ext uri="{FF2B5EF4-FFF2-40B4-BE49-F238E27FC236}">
                <a16:creationId xmlns:a16="http://schemas.microsoft.com/office/drawing/2014/main" id="{7FA05FD8-8DEE-3B50-42B4-E55F37AE0280}"/>
              </a:ext>
            </a:extLst>
          </p:cNvPr>
          <p:cNvPicPr>
            <a:picLocks noChangeAspect="1"/>
          </p:cNvPicPr>
          <p:nvPr/>
        </p:nvPicPr>
        <p:blipFill>
          <a:blip r:embed="rId12">
            <a:alphaModFix/>
          </a:blip>
          <a:stretch>
            <a:fillRect/>
          </a:stretch>
        </p:blipFill>
        <p:spPr>
          <a:xfrm>
            <a:off x="7355" y="5764869"/>
            <a:ext cx="1542957" cy="1090332"/>
          </a:xfrm>
          <a:prstGeom prst="rect">
            <a:avLst/>
          </a:prstGeom>
          <a:ln>
            <a:noFill/>
          </a:ln>
          <a:effectLst>
            <a:outerShdw blurRad="44450" dist="27940" dir="5400000" algn="ctr">
              <a:srgbClr val="000000">
                <a:alpha val="32000"/>
              </a:srgbClr>
            </a:outerShdw>
          </a:effectLst>
        </p:spPr>
      </p:pic>
      <p:pic>
        <p:nvPicPr>
          <p:cNvPr id="4" name="Picture 3">
            <a:extLst>
              <a:ext uri="{FF2B5EF4-FFF2-40B4-BE49-F238E27FC236}">
                <a16:creationId xmlns:a16="http://schemas.microsoft.com/office/drawing/2014/main" id="{1CAAD9AA-EE0D-B301-036F-C8B2F1AC68AB}"/>
              </a:ext>
            </a:extLst>
          </p:cNvPr>
          <p:cNvPicPr>
            <a:picLocks noChangeAspect="1"/>
          </p:cNvPicPr>
          <p:nvPr/>
        </p:nvPicPr>
        <p:blipFill>
          <a:blip r:embed="rId13"/>
          <a:stretch>
            <a:fillRect/>
          </a:stretch>
        </p:blipFill>
        <p:spPr>
          <a:xfrm>
            <a:off x="2572150" y="5576949"/>
            <a:ext cx="1816765" cy="36579"/>
          </a:xfrm>
          <a:prstGeom prst="rect">
            <a:avLst/>
          </a:prstGeom>
        </p:spPr>
      </p:pic>
      <p:pic>
        <p:nvPicPr>
          <p:cNvPr id="21" name="Picture 2" descr="image preview">
            <a:extLst>
              <a:ext uri="{FF2B5EF4-FFF2-40B4-BE49-F238E27FC236}">
                <a16:creationId xmlns:a16="http://schemas.microsoft.com/office/drawing/2014/main" id="{43ABFEA8-8BA6-44CF-A006-9A8D59BD1AD4}"/>
              </a:ext>
            </a:extLst>
          </p:cNvPr>
          <p:cNvPicPr>
            <a:picLocks noChangeAspect="1" noChangeArrowheads="1"/>
          </p:cNvPicPr>
          <p:nvPr/>
        </p:nvPicPr>
        <p:blipFill>
          <a:blip r:embed="rId14">
            <a:alphaModFix amt="20000"/>
            <a:extLst>
              <a:ext uri="{BEBA8EAE-BF5A-486C-A8C5-ECC9F3942E4B}">
                <a14:imgProps xmlns:a14="http://schemas.microsoft.com/office/drawing/2010/main">
                  <a14:imgLayer r:embed="rId15">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5977367" y="797527"/>
            <a:ext cx="4454063" cy="4961719"/>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E5524D17-02F5-4B42-093B-201643136767}"/>
              </a:ext>
            </a:extLst>
          </p:cNvPr>
          <p:cNvSpPr txBox="1"/>
          <p:nvPr/>
        </p:nvSpPr>
        <p:spPr>
          <a:xfrm>
            <a:off x="11591365" y="6345435"/>
            <a:ext cx="457176" cy="384721"/>
          </a:xfrm>
          <a:prstGeom prst="rect">
            <a:avLst/>
          </a:prstGeom>
          <a:noFill/>
        </p:spPr>
        <p:txBody>
          <a:bodyPr wrap="none" rtlCol="0">
            <a:spAutoFit/>
          </a:bodyPr>
          <a:lstStyle/>
          <a:p>
            <a:r>
              <a:rPr lang="en-US" sz="1900" b="1" dirty="0">
                <a:solidFill>
                  <a:schemeClr val="bg1"/>
                </a:solidFill>
                <a:latin typeface="Titillium Web" panose="00000500000000000000" pitchFamily="2" charset="0"/>
              </a:rPr>
              <a:t>13</a:t>
            </a:r>
          </a:p>
        </p:txBody>
      </p:sp>
      <p:pic>
        <p:nvPicPr>
          <p:cNvPr id="6" name="Picture 5">
            <a:extLst>
              <a:ext uri="{FF2B5EF4-FFF2-40B4-BE49-F238E27FC236}">
                <a16:creationId xmlns:a16="http://schemas.microsoft.com/office/drawing/2014/main" id="{93833375-D65A-A94E-3CAE-91912374673E}"/>
              </a:ext>
            </a:extLst>
          </p:cNvPr>
          <p:cNvPicPr>
            <a:picLocks noChangeAspect="1"/>
          </p:cNvPicPr>
          <p:nvPr/>
        </p:nvPicPr>
        <p:blipFill>
          <a:blip r:embed="rId16"/>
          <a:stretch>
            <a:fillRect/>
          </a:stretch>
        </p:blipFill>
        <p:spPr>
          <a:xfrm>
            <a:off x="1447035" y="1451063"/>
            <a:ext cx="642107" cy="642107"/>
          </a:xfrm>
          <a:prstGeom prst="rect">
            <a:avLst/>
          </a:prstGeom>
        </p:spPr>
      </p:pic>
      <p:pic>
        <p:nvPicPr>
          <p:cNvPr id="11" name="Picture 10">
            <a:extLst>
              <a:ext uri="{FF2B5EF4-FFF2-40B4-BE49-F238E27FC236}">
                <a16:creationId xmlns:a16="http://schemas.microsoft.com/office/drawing/2014/main" id="{741B77D8-37D9-4409-48B6-4DB77618C002}"/>
              </a:ext>
            </a:extLst>
          </p:cNvPr>
          <p:cNvPicPr>
            <a:picLocks noChangeAspect="1"/>
          </p:cNvPicPr>
          <p:nvPr/>
        </p:nvPicPr>
        <p:blipFill>
          <a:blip r:embed="rId17"/>
          <a:stretch>
            <a:fillRect/>
          </a:stretch>
        </p:blipFill>
        <p:spPr>
          <a:xfrm>
            <a:off x="2389649" y="1423926"/>
            <a:ext cx="621875" cy="597000"/>
          </a:xfrm>
          <a:prstGeom prst="rect">
            <a:avLst/>
          </a:prstGeom>
        </p:spPr>
      </p:pic>
    </p:spTree>
    <p:extLst>
      <p:ext uri="{BB962C8B-B14F-4D97-AF65-F5344CB8AC3E}">
        <p14:creationId xmlns:p14="http://schemas.microsoft.com/office/powerpoint/2010/main" val="3995583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357B07-F49B-CB8A-24A0-25DDE8D82A49}"/>
              </a:ext>
            </a:extLst>
          </p:cNvPr>
          <p:cNvSpPr/>
          <p:nvPr/>
        </p:nvSpPr>
        <p:spPr>
          <a:xfrm>
            <a:off x="676273" y="1144153"/>
            <a:ext cx="2488267" cy="2818248"/>
          </a:xfrm>
          <a:prstGeom prst="rect">
            <a:avLst/>
          </a:prstGeom>
          <a:solidFill>
            <a:schemeClr val="bg1">
              <a:lumMod val="50000"/>
            </a:schemeClr>
          </a:solidFill>
          <a:ln w="76200">
            <a:solidFill>
              <a:schemeClr val="tx1">
                <a:lumMod val="65000"/>
                <a:lumOff val="3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36563" y="401966"/>
            <a:ext cx="4265112" cy="538609"/>
          </a:xfrm>
          <a:prstGeom prst="rect">
            <a:avLst/>
          </a:prstGeom>
          <a:noFill/>
        </p:spPr>
        <p:txBody>
          <a:bodyPr wrap="square" rtlCol="0">
            <a:spAutoFit/>
          </a:bodyPr>
          <a:lstStyle/>
          <a:p>
            <a:r>
              <a:rPr lang="en-US" sz="2900" b="1" dirty="0">
                <a:solidFill>
                  <a:srgbClr val="002060"/>
                </a:solidFill>
                <a:latin typeface="Titillium Web" panose="00000500000000000000" pitchFamily="2" charset="0"/>
              </a:rPr>
              <a:t>|</a:t>
            </a:r>
            <a:r>
              <a:rPr lang="en-US" sz="2700" b="1" dirty="0">
                <a:solidFill>
                  <a:srgbClr val="002060"/>
                </a:solidFill>
                <a:latin typeface="Titillium Web" panose="00000500000000000000" pitchFamily="2" charset="0"/>
              </a:rPr>
              <a:t> </a:t>
            </a:r>
            <a:r>
              <a:rPr lang="en-US" sz="2100" dirty="0">
                <a:solidFill>
                  <a:srgbClr val="002060"/>
                </a:solidFill>
                <a:latin typeface="Titillium Web" panose="00000500000000000000" pitchFamily="2" charset="0"/>
              </a:rPr>
              <a:t>OUR</a:t>
            </a:r>
            <a:r>
              <a:rPr lang="en-US" sz="2100" b="1" dirty="0">
                <a:solidFill>
                  <a:srgbClr val="002060"/>
                </a:solidFill>
                <a:latin typeface="Titillium Web" panose="00000500000000000000" pitchFamily="2" charset="0"/>
              </a:rPr>
              <a:t> </a:t>
            </a:r>
            <a:r>
              <a:rPr lang="en-US" sz="2100" b="1" dirty="0">
                <a:solidFill>
                  <a:schemeClr val="accent4">
                    <a:lumMod val="60000"/>
                    <a:lumOff val="40000"/>
                  </a:schemeClr>
                </a:solidFill>
                <a:highlight>
                  <a:srgbClr val="808000"/>
                </a:highlight>
                <a:latin typeface="Titillium Web" panose="00000500000000000000" pitchFamily="2" charset="0"/>
              </a:rPr>
              <a:t>TEAMSMANSHIP</a:t>
            </a:r>
          </a:p>
        </p:txBody>
      </p:sp>
      <p:sp>
        <p:nvSpPr>
          <p:cNvPr id="2" name="TextBox 1"/>
          <p:cNvSpPr txBox="1"/>
          <p:nvPr/>
        </p:nvSpPr>
        <p:spPr>
          <a:xfrm>
            <a:off x="4146175" y="764872"/>
            <a:ext cx="7019365" cy="423192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just"/>
            <a:r>
              <a:rPr lang="en-US" sz="1500" dirty="0">
                <a:solidFill>
                  <a:srgbClr val="002060"/>
                </a:solidFill>
                <a:latin typeface="Titillium Web" panose="00000500000000000000" pitchFamily="2" charset="0"/>
              </a:rPr>
              <a:t>Our Partnerships are the key ingredient that makes up our workforce, and the Foundation our work is built upon. Leadership, experience, and the ability to leverage a strong local and global network is where we strive. Integrity and cultural sensitivity are key to our fulfilling mutual commercial success and growth. We cultivate our experience and expertise to offer bespoke advisory value add support. </a:t>
            </a:r>
          </a:p>
          <a:p>
            <a:pPr algn="just"/>
            <a:endParaRPr lang="en-US" sz="1500" dirty="0">
              <a:solidFill>
                <a:srgbClr val="002060"/>
              </a:solidFill>
              <a:latin typeface="Titillium Web" panose="00000500000000000000" pitchFamily="2" charset="0"/>
            </a:endParaRPr>
          </a:p>
          <a:p>
            <a:pPr algn="just"/>
            <a:r>
              <a:rPr lang="en-US" sz="1500" dirty="0">
                <a:solidFill>
                  <a:srgbClr val="002060"/>
                </a:solidFill>
                <a:latin typeface="Titillium Web" panose="00000500000000000000" pitchFamily="2" charset="0"/>
              </a:rPr>
              <a:t>With our extensive backgrounds we’re;</a:t>
            </a:r>
          </a:p>
          <a:p>
            <a:pPr algn="just"/>
            <a:r>
              <a:rPr lang="en-US" sz="1900" b="1" dirty="0">
                <a:solidFill>
                  <a:schemeClr val="accent2">
                    <a:lumMod val="50000"/>
                  </a:schemeClr>
                </a:solidFill>
                <a:latin typeface="Titillium Web" panose="00000500000000000000" pitchFamily="2" charset="0"/>
              </a:rPr>
              <a:t>Open</a:t>
            </a:r>
            <a:r>
              <a:rPr lang="en-US" sz="1900" b="1" dirty="0">
                <a:solidFill>
                  <a:srgbClr val="002060"/>
                </a:solidFill>
                <a:latin typeface="Titillium Web" panose="00000500000000000000" pitchFamily="2" charset="0"/>
              </a:rPr>
              <a:t> . </a:t>
            </a:r>
            <a:r>
              <a:rPr lang="en-US" sz="1900" b="1" dirty="0">
                <a:solidFill>
                  <a:schemeClr val="accent4">
                    <a:lumMod val="75000"/>
                  </a:schemeClr>
                </a:solidFill>
                <a:latin typeface="Titillium Web" panose="00000500000000000000" pitchFamily="2" charset="0"/>
              </a:rPr>
              <a:t>Challenging</a:t>
            </a:r>
            <a:r>
              <a:rPr lang="en-US" sz="1900" b="1" dirty="0">
                <a:solidFill>
                  <a:schemeClr val="accent4"/>
                </a:solidFill>
                <a:latin typeface="Titillium Web" panose="00000500000000000000" pitchFamily="2" charset="0"/>
              </a:rPr>
              <a:t> </a:t>
            </a:r>
            <a:r>
              <a:rPr lang="en-US" sz="1900" b="1" dirty="0">
                <a:solidFill>
                  <a:srgbClr val="002060"/>
                </a:solidFill>
                <a:latin typeface="Titillium Web" panose="00000500000000000000" pitchFamily="2" charset="0"/>
              </a:rPr>
              <a:t>. </a:t>
            </a:r>
            <a:r>
              <a:rPr lang="en-US" sz="1900" b="1" dirty="0">
                <a:solidFill>
                  <a:schemeClr val="accent5">
                    <a:lumMod val="75000"/>
                  </a:schemeClr>
                </a:solidFill>
                <a:latin typeface="Titillium Web" panose="00000500000000000000" pitchFamily="2" charset="0"/>
              </a:rPr>
              <a:t>Collaborative</a:t>
            </a:r>
            <a:r>
              <a:rPr lang="en-US" sz="1900" b="1" dirty="0">
                <a:solidFill>
                  <a:srgbClr val="002060"/>
                </a:solidFill>
                <a:latin typeface="Titillium Web" panose="00000500000000000000" pitchFamily="2" charset="0"/>
              </a:rPr>
              <a:t> . </a:t>
            </a:r>
            <a:r>
              <a:rPr lang="en-US" sz="1900" b="1" dirty="0">
                <a:solidFill>
                  <a:srgbClr val="0070C0"/>
                </a:solidFill>
                <a:latin typeface="Titillium Web" panose="00000500000000000000" pitchFamily="2" charset="0"/>
              </a:rPr>
              <a:t>Diverse</a:t>
            </a:r>
            <a:r>
              <a:rPr lang="en-US" sz="1900" b="1" dirty="0">
                <a:solidFill>
                  <a:schemeClr val="accent5">
                    <a:lumMod val="75000"/>
                  </a:schemeClr>
                </a:solidFill>
                <a:latin typeface="Titillium Web" panose="00000500000000000000" pitchFamily="2" charset="0"/>
              </a:rPr>
              <a:t> </a:t>
            </a:r>
            <a:r>
              <a:rPr lang="en-US" sz="1900" b="1" dirty="0">
                <a:solidFill>
                  <a:srgbClr val="7030A0"/>
                </a:solidFill>
                <a:latin typeface="Titillium Web" panose="00000500000000000000" pitchFamily="2" charset="0"/>
              </a:rPr>
              <a:t>Cultures</a:t>
            </a:r>
            <a:r>
              <a:rPr lang="en-US" sz="1900" b="1" dirty="0">
                <a:solidFill>
                  <a:srgbClr val="002060"/>
                </a:solidFill>
                <a:latin typeface="Titillium Web" panose="00000500000000000000" pitchFamily="2" charset="0"/>
              </a:rPr>
              <a:t> . </a:t>
            </a:r>
            <a:r>
              <a:rPr lang="en-US" sz="1900" b="1" dirty="0">
                <a:solidFill>
                  <a:schemeClr val="tx1">
                    <a:lumMod val="75000"/>
                    <a:lumOff val="25000"/>
                  </a:schemeClr>
                </a:solidFill>
                <a:latin typeface="Titillium Web" panose="00000500000000000000" pitchFamily="2" charset="0"/>
              </a:rPr>
              <a:t>Educational</a:t>
            </a:r>
            <a:r>
              <a:rPr lang="en-US" sz="1900" b="1" dirty="0">
                <a:solidFill>
                  <a:srgbClr val="002060"/>
                </a:solidFill>
                <a:latin typeface="Titillium Web" panose="00000500000000000000" pitchFamily="2" charset="0"/>
              </a:rPr>
              <a:t> </a:t>
            </a:r>
          </a:p>
          <a:p>
            <a:pPr algn="just"/>
            <a:endParaRPr lang="en-US" sz="1000" dirty="0">
              <a:solidFill>
                <a:srgbClr val="002060"/>
              </a:solidFill>
              <a:latin typeface="Titillium Web" panose="00000500000000000000" pitchFamily="2" charset="0"/>
            </a:endParaRPr>
          </a:p>
          <a:p>
            <a:pPr algn="just"/>
            <a:r>
              <a:rPr lang="en-US" sz="1500" dirty="0">
                <a:solidFill>
                  <a:srgbClr val="002060"/>
                </a:solidFill>
                <a:latin typeface="Titillium Web" panose="00000500000000000000" pitchFamily="2" charset="0"/>
              </a:rPr>
              <a:t>Our Partnerships are a truly integrated workforce with, savvy entrepreneurs and industry experts, bringing years of experience into a young consulting firm. We cultivate our strong culture and work tirelessly to provide guidance, support and we challenge our partners to scale their potential to grow, and succeed. </a:t>
            </a:r>
          </a:p>
          <a:p>
            <a:pPr algn="just"/>
            <a:endParaRPr lang="en-US" sz="1500" dirty="0">
              <a:solidFill>
                <a:srgbClr val="002060"/>
              </a:solidFill>
              <a:latin typeface="Titillium Web" panose="00000500000000000000" pitchFamily="2" charset="0"/>
            </a:endParaRPr>
          </a:p>
          <a:p>
            <a:pPr algn="just"/>
            <a:r>
              <a:rPr lang="en-US" sz="1500" dirty="0">
                <a:solidFill>
                  <a:srgbClr val="002060"/>
                </a:solidFill>
                <a:latin typeface="Titillium Web" panose="00000500000000000000" pitchFamily="2" charset="0"/>
              </a:rPr>
              <a:t>The thing that makes our team stand out is, we have the teamsmanship that will match your mindset and work ethic. We provide a working environment that inspires people to Dream Big, and provide fair access for all people to fulfil their visions. Because they know nothing of the impossible . we’re proud of our partnerships.</a:t>
            </a:r>
          </a:p>
        </p:txBody>
      </p:sp>
      <p:sp>
        <p:nvSpPr>
          <p:cNvPr id="10" name="Rectangle 9">
            <a:extLst>
              <a:ext uri="{FF2B5EF4-FFF2-40B4-BE49-F238E27FC236}">
                <a16:creationId xmlns:a16="http://schemas.microsoft.com/office/drawing/2014/main" id="{D2750CB4-509D-44E6-B0F3-AE0B65C06A4C}"/>
              </a:ext>
            </a:extLst>
          </p:cNvPr>
          <p:cNvSpPr/>
          <p:nvPr/>
        </p:nvSpPr>
        <p:spPr>
          <a:xfrm>
            <a:off x="2104874" y="5099851"/>
            <a:ext cx="9047225" cy="112338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300" b="1" dirty="0">
                <a:solidFill>
                  <a:schemeClr val="accent1">
                    <a:lumMod val="50000"/>
                  </a:schemeClr>
                </a:solidFill>
                <a:latin typeface="+mj-lt"/>
              </a:rPr>
              <a:t>“</a:t>
            </a:r>
            <a:r>
              <a:rPr lang="en-US" sz="1500" dirty="0">
                <a:solidFill>
                  <a:srgbClr val="002060"/>
                </a:solidFill>
                <a:latin typeface="Titillium Web" panose="00000500000000000000" pitchFamily="2" charset="0"/>
              </a:rPr>
              <a:t>It’s only in GROWING UP and STEPPING FORWARD we really</a:t>
            </a:r>
            <a:r>
              <a:rPr lang="en-US" sz="1500" dirty="0">
                <a:solidFill>
                  <a:schemeClr val="accent1">
                    <a:lumMod val="50000"/>
                  </a:schemeClr>
                </a:solidFill>
                <a:latin typeface="Titillium Web" panose="00000500000000000000" pitchFamily="2" charset="0"/>
              </a:rPr>
              <a:t> </a:t>
            </a:r>
          </a:p>
          <a:p>
            <a:pPr algn="ctr"/>
            <a:r>
              <a:rPr lang="en-US" sz="2100" b="1" dirty="0">
                <a:solidFill>
                  <a:schemeClr val="accent5">
                    <a:lumMod val="50000"/>
                  </a:schemeClr>
                </a:solidFill>
                <a:latin typeface="Titillium Web" panose="00000500000000000000" pitchFamily="2" charset="0"/>
              </a:rPr>
              <a:t>APPRECIATE THE EFFORTS</a:t>
            </a:r>
            <a:r>
              <a:rPr lang="en-US" sz="1500" dirty="0">
                <a:solidFill>
                  <a:schemeClr val="accent1">
                    <a:lumMod val="50000"/>
                  </a:schemeClr>
                </a:solidFill>
                <a:latin typeface="Titillium Web" panose="00000500000000000000" pitchFamily="2" charset="0"/>
              </a:rPr>
              <a:t> of those who paved the way so, </a:t>
            </a:r>
            <a:r>
              <a:rPr lang="en-US" sz="1500" dirty="0">
                <a:solidFill>
                  <a:schemeClr val="accent5">
                    <a:lumMod val="75000"/>
                  </a:schemeClr>
                </a:solidFill>
                <a:latin typeface="Titillium Web" panose="00000500000000000000" pitchFamily="2" charset="0"/>
              </a:rPr>
              <a:t>WE TOO ARE ABLE TO BUILD </a:t>
            </a:r>
          </a:p>
          <a:p>
            <a:pPr algn="ctr"/>
            <a:r>
              <a:rPr lang="en-US" sz="2100" b="1" dirty="0">
                <a:solidFill>
                  <a:schemeClr val="accent6">
                    <a:lumMod val="50000"/>
                  </a:schemeClr>
                </a:solidFill>
                <a:latin typeface="Titillium Web" panose="00000500000000000000" pitchFamily="2" charset="0"/>
              </a:rPr>
              <a:t>OUR OWN PATH</a:t>
            </a:r>
            <a:r>
              <a:rPr lang="en-US" sz="2300" b="1" dirty="0">
                <a:solidFill>
                  <a:schemeClr val="accent1">
                    <a:lumMod val="50000"/>
                  </a:schemeClr>
                </a:solidFill>
                <a:latin typeface="+mj-lt"/>
              </a:rPr>
              <a:t>”</a:t>
            </a:r>
          </a:p>
        </p:txBody>
      </p:sp>
      <p:pic>
        <p:nvPicPr>
          <p:cNvPr id="8" name="Picture 7">
            <a:extLst>
              <a:ext uri="{FF2B5EF4-FFF2-40B4-BE49-F238E27FC236}">
                <a16:creationId xmlns:a16="http://schemas.microsoft.com/office/drawing/2014/main" id="{A59A8EC6-EEA5-B0F9-AAD5-A483D47B004D}"/>
              </a:ext>
            </a:extLst>
          </p:cNvPr>
          <p:cNvPicPr>
            <a:picLocks noChangeAspect="1"/>
          </p:cNvPicPr>
          <p:nvPr/>
        </p:nvPicPr>
        <p:blipFill>
          <a:blip r:embed="rId2">
            <a:alphaModFix/>
          </a:blip>
          <a:stretch>
            <a:fillRect/>
          </a:stretch>
        </p:blipFill>
        <p:spPr>
          <a:xfrm>
            <a:off x="7355" y="5764869"/>
            <a:ext cx="1542957" cy="1090332"/>
          </a:xfrm>
          <a:prstGeom prst="rect">
            <a:avLst/>
          </a:prstGeom>
          <a:ln>
            <a:noFill/>
          </a:ln>
          <a:effectLst>
            <a:outerShdw blurRad="44450" dist="27940" dir="5400000" algn="ctr">
              <a:srgbClr val="000000">
                <a:alpha val="32000"/>
              </a:srgbClr>
            </a:outerShdw>
          </a:effectLst>
        </p:spPr>
      </p:pic>
      <p:pic>
        <p:nvPicPr>
          <p:cNvPr id="3" name="Picture 2">
            <a:extLst>
              <a:ext uri="{FF2B5EF4-FFF2-40B4-BE49-F238E27FC236}">
                <a16:creationId xmlns:a16="http://schemas.microsoft.com/office/drawing/2014/main" id="{3FA779E4-45E3-0809-E156-6DBAE713F5F5}"/>
              </a:ext>
            </a:extLst>
          </p:cNvPr>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Effect>
                      <a14:colorTemperature colorTemp="4700"/>
                    </a14:imgEffect>
                  </a14:imgLayer>
                </a14:imgProps>
              </a:ext>
            </a:extLst>
          </a:blip>
          <a:stretch>
            <a:fillRect/>
          </a:stretch>
        </p:blipFill>
        <p:spPr>
          <a:xfrm>
            <a:off x="705663" y="1484423"/>
            <a:ext cx="2244014" cy="242283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 name="Picture 5">
            <a:extLst>
              <a:ext uri="{FF2B5EF4-FFF2-40B4-BE49-F238E27FC236}">
                <a16:creationId xmlns:a16="http://schemas.microsoft.com/office/drawing/2014/main" id="{7B5E1DDE-F0F6-384E-2542-FE2BB3094938}"/>
              </a:ext>
            </a:extLst>
          </p:cNvPr>
          <p:cNvPicPr>
            <a:picLocks noChangeAspect="1"/>
          </p:cNvPicPr>
          <p:nvPr/>
        </p:nvPicPr>
        <p:blipFill>
          <a:blip r:embed="rId5"/>
          <a:stretch>
            <a:fillRect/>
          </a:stretch>
        </p:blipFill>
        <p:spPr>
          <a:xfrm>
            <a:off x="3769647" y="572741"/>
            <a:ext cx="128027" cy="4694327"/>
          </a:xfrm>
          <a:prstGeom prst="rect">
            <a:avLst/>
          </a:prstGeom>
        </p:spPr>
      </p:pic>
      <p:pic>
        <p:nvPicPr>
          <p:cNvPr id="9" name="Picture 8">
            <a:extLst>
              <a:ext uri="{FF2B5EF4-FFF2-40B4-BE49-F238E27FC236}">
                <a16:creationId xmlns:a16="http://schemas.microsoft.com/office/drawing/2014/main" id="{93E47B2D-9F61-A8E5-0C47-18D870A19B9C}"/>
              </a:ext>
            </a:extLst>
          </p:cNvPr>
          <p:cNvPicPr>
            <a:picLocks noChangeAspect="1"/>
          </p:cNvPicPr>
          <p:nvPr/>
        </p:nvPicPr>
        <p:blipFill>
          <a:blip r:embed="rId6"/>
          <a:stretch>
            <a:fillRect/>
          </a:stretch>
        </p:blipFill>
        <p:spPr>
          <a:xfrm>
            <a:off x="1780856" y="5357713"/>
            <a:ext cx="1651605" cy="33254"/>
          </a:xfrm>
          <a:prstGeom prst="rect">
            <a:avLst/>
          </a:prstGeom>
        </p:spPr>
      </p:pic>
      <p:pic>
        <p:nvPicPr>
          <p:cNvPr id="11" name="Picture 10">
            <a:extLst>
              <a:ext uri="{FF2B5EF4-FFF2-40B4-BE49-F238E27FC236}">
                <a16:creationId xmlns:a16="http://schemas.microsoft.com/office/drawing/2014/main" id="{2116A299-19BE-C84F-2B64-62BB0B3C81D1}"/>
              </a:ext>
            </a:extLst>
          </p:cNvPr>
          <p:cNvPicPr>
            <a:picLocks noChangeAspect="1"/>
          </p:cNvPicPr>
          <p:nvPr/>
        </p:nvPicPr>
        <p:blipFill>
          <a:blip r:embed="rId7"/>
          <a:stretch>
            <a:fillRect/>
          </a:stretch>
        </p:blipFill>
        <p:spPr>
          <a:xfrm>
            <a:off x="9341699" y="5359098"/>
            <a:ext cx="1652159" cy="30483"/>
          </a:xfrm>
          <a:prstGeom prst="rect">
            <a:avLst/>
          </a:prstGeom>
        </p:spPr>
      </p:pic>
      <p:sp>
        <p:nvSpPr>
          <p:cNvPr id="12" name="TextBox 11">
            <a:extLst>
              <a:ext uri="{FF2B5EF4-FFF2-40B4-BE49-F238E27FC236}">
                <a16:creationId xmlns:a16="http://schemas.microsoft.com/office/drawing/2014/main" id="{027C586E-748F-7437-8A4E-6C0BE80A3530}"/>
              </a:ext>
            </a:extLst>
          </p:cNvPr>
          <p:cNvSpPr txBox="1"/>
          <p:nvPr/>
        </p:nvSpPr>
        <p:spPr>
          <a:xfrm>
            <a:off x="891454" y="4189503"/>
            <a:ext cx="2276585" cy="846386"/>
          </a:xfrm>
          <a:prstGeom prst="rect">
            <a:avLst/>
          </a:prstGeom>
          <a:noFill/>
          <a:ln>
            <a:noFill/>
          </a:ln>
          <a:effectLst/>
          <a:scene3d>
            <a:camera prst="orthographicFront">
              <a:rot lat="0" lon="0" rev="0"/>
            </a:camera>
            <a:lightRig rig="glow" dir="t">
              <a:rot lat="0" lon="0" rev="14100000"/>
            </a:lightRig>
          </a:scene3d>
          <a:sp3d prstMaterial="softEdge">
            <a:bevelT w="127000" prst="artDeco"/>
          </a:sp3d>
        </p:spPr>
        <p:txBody>
          <a:bodyPr wrap="none" rtlCol="0">
            <a:spAutoFit/>
          </a:bodyPr>
          <a:lstStyle/>
          <a:p>
            <a:pPr algn="ctr"/>
            <a:r>
              <a:rPr lang="en-US" sz="1500" b="1" dirty="0">
                <a:solidFill>
                  <a:srgbClr val="002060"/>
                </a:solidFill>
                <a:latin typeface="Titillium Web" panose="00000500000000000000" pitchFamily="2" charset="0"/>
              </a:rPr>
              <a:t>JOHN MUCHERU MUNIU </a:t>
            </a:r>
          </a:p>
          <a:p>
            <a:pPr algn="ctr"/>
            <a:r>
              <a:rPr lang="en-US" sz="1900" b="1" dirty="0">
                <a:solidFill>
                  <a:schemeClr val="accent5">
                    <a:lumMod val="50000"/>
                  </a:schemeClr>
                </a:solidFill>
                <a:latin typeface="Titillium Web" panose="00000500000000000000" pitchFamily="2" charset="0"/>
              </a:rPr>
              <a:t>CHMN EMERITUS</a:t>
            </a:r>
          </a:p>
          <a:p>
            <a:pPr algn="ctr"/>
            <a:r>
              <a:rPr lang="en-US" sz="1500" b="1" dirty="0">
                <a:solidFill>
                  <a:srgbClr val="002060"/>
                </a:solidFill>
                <a:latin typeface="Titillium Web" panose="00000500000000000000" pitchFamily="2" charset="0"/>
              </a:rPr>
              <a:t>NOV.17,46 – JUNE 26,96</a:t>
            </a:r>
          </a:p>
        </p:txBody>
      </p:sp>
      <p:sp>
        <p:nvSpPr>
          <p:cNvPr id="13" name="Oval 12">
            <a:extLst>
              <a:ext uri="{FF2B5EF4-FFF2-40B4-BE49-F238E27FC236}">
                <a16:creationId xmlns:a16="http://schemas.microsoft.com/office/drawing/2014/main" id="{DB1E979D-E36B-DD82-9537-17C7F83DF87A}"/>
              </a:ext>
            </a:extLst>
          </p:cNvPr>
          <p:cNvSpPr/>
          <p:nvPr/>
        </p:nvSpPr>
        <p:spPr>
          <a:xfrm>
            <a:off x="738053" y="1030846"/>
            <a:ext cx="244790" cy="248103"/>
          </a:xfrm>
          <a:prstGeom prst="ellipse">
            <a:avLst/>
          </a:prstGeom>
          <a:solidFill>
            <a:schemeClr val="accent1">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DF57B57-A419-751B-87C7-D87D1D836CCB}"/>
              </a:ext>
            </a:extLst>
          </p:cNvPr>
          <p:cNvSpPr/>
          <p:nvPr/>
        </p:nvSpPr>
        <p:spPr>
          <a:xfrm>
            <a:off x="738053" y="3838349"/>
            <a:ext cx="244790" cy="248103"/>
          </a:xfrm>
          <a:prstGeom prst="ellipse">
            <a:avLst/>
          </a:prstGeom>
          <a:solidFill>
            <a:schemeClr val="accent1">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B428E61-3CC2-A5A6-3157-4D45533F1644}"/>
              </a:ext>
            </a:extLst>
          </p:cNvPr>
          <p:cNvSpPr txBox="1"/>
          <p:nvPr/>
        </p:nvSpPr>
        <p:spPr>
          <a:xfrm>
            <a:off x="11591365" y="6345435"/>
            <a:ext cx="457176" cy="384721"/>
          </a:xfrm>
          <a:prstGeom prst="rect">
            <a:avLst/>
          </a:prstGeom>
          <a:noFill/>
        </p:spPr>
        <p:txBody>
          <a:bodyPr wrap="none" rtlCol="0">
            <a:spAutoFit/>
          </a:bodyPr>
          <a:lstStyle/>
          <a:p>
            <a:r>
              <a:rPr lang="en-US" sz="1900" b="1" dirty="0">
                <a:solidFill>
                  <a:schemeClr val="accent4">
                    <a:lumMod val="40000"/>
                    <a:lumOff val="60000"/>
                  </a:schemeClr>
                </a:solidFill>
                <a:latin typeface="Titillium Web" panose="00000500000000000000" pitchFamily="2" charset="0"/>
              </a:rPr>
              <a:t>14</a:t>
            </a:r>
          </a:p>
        </p:txBody>
      </p:sp>
    </p:spTree>
    <p:extLst>
      <p:ext uri="{BB962C8B-B14F-4D97-AF65-F5344CB8AC3E}">
        <p14:creationId xmlns:p14="http://schemas.microsoft.com/office/powerpoint/2010/main" val="1696614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147583-B181-971E-9AA5-2C3D9ED6F4B7}"/>
              </a:ext>
            </a:extLst>
          </p:cNvPr>
          <p:cNvPicPr>
            <a:picLocks noChangeAspect="1"/>
          </p:cNvPicPr>
          <p:nvPr/>
        </p:nvPicPr>
        <p:blipFill>
          <a:blip r:embed="rId2">
            <a:alphaModFix/>
            <a:extLst>
              <a:ext uri="{BEBA8EAE-BF5A-486C-A8C5-ECC9F3942E4B}">
                <a14:imgProps xmlns:a14="http://schemas.microsoft.com/office/drawing/2010/main">
                  <a14:imgLayer r:embed="rId3">
                    <a14:imgEffect>
                      <a14:colorTemperature colorTemp="4700"/>
                    </a14:imgEffect>
                    <a14:imgEffect>
                      <a14:saturation sat="66000"/>
                    </a14:imgEffect>
                  </a14:imgLayer>
                </a14:imgProps>
              </a:ext>
            </a:extLst>
          </a:blip>
          <a:stretch>
            <a:fillRect/>
          </a:stretch>
        </p:blipFill>
        <p:spPr>
          <a:xfrm>
            <a:off x="1687605" y="32160"/>
            <a:ext cx="8064933" cy="5699090"/>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7" name="TextBox 6">
            <a:extLst>
              <a:ext uri="{FF2B5EF4-FFF2-40B4-BE49-F238E27FC236}">
                <a16:creationId xmlns:a16="http://schemas.microsoft.com/office/drawing/2014/main" id="{9537D9F6-C72B-1FA8-F7FD-04A3348D6E77}"/>
              </a:ext>
            </a:extLst>
          </p:cNvPr>
          <p:cNvSpPr txBox="1"/>
          <p:nvPr/>
        </p:nvSpPr>
        <p:spPr>
          <a:xfrm>
            <a:off x="242040" y="4020003"/>
            <a:ext cx="11053479" cy="615553"/>
          </a:xfrm>
          <a:prstGeom prst="rect">
            <a:avLst/>
          </a:prstGeom>
          <a:noFill/>
        </p:spPr>
        <p:txBody>
          <a:bodyPr wrap="square">
            <a:spAutoFit/>
          </a:bodyPr>
          <a:lstStyle/>
          <a:p>
            <a:pPr algn="ctr"/>
            <a:r>
              <a:rPr lang="en-US" sz="1700" b="1" dirty="0">
                <a:solidFill>
                  <a:schemeClr val="tx2">
                    <a:lumMod val="50000"/>
                  </a:schemeClr>
                </a:solidFill>
                <a:latin typeface="Titillium Web" panose="00000500000000000000" pitchFamily="2" charset="0"/>
              </a:rPr>
              <a:t>Together our</a:t>
            </a:r>
            <a:r>
              <a:rPr lang="en-US" sz="1700" b="1" i="0" dirty="0">
                <a:solidFill>
                  <a:schemeClr val="tx2">
                    <a:lumMod val="50000"/>
                  </a:schemeClr>
                </a:solidFill>
                <a:effectLst/>
                <a:latin typeface="Titillium Web" panose="00000500000000000000" pitchFamily="2" charset="0"/>
              </a:rPr>
              <a:t> profound </a:t>
            </a:r>
            <a:r>
              <a:rPr lang="en-US" sz="1700" b="1" dirty="0">
                <a:solidFill>
                  <a:schemeClr val="tx2">
                    <a:lumMod val="50000"/>
                  </a:schemeClr>
                </a:solidFill>
                <a:latin typeface="Titillium Web" panose="00000500000000000000" pitchFamily="2" charset="0"/>
              </a:rPr>
              <a:t>expertise, </a:t>
            </a:r>
            <a:r>
              <a:rPr lang="en-US" sz="1700" b="1" i="0" dirty="0">
                <a:solidFill>
                  <a:schemeClr val="tx2">
                    <a:lumMod val="50000"/>
                  </a:schemeClr>
                </a:solidFill>
                <a:effectLst/>
                <a:latin typeface="Titillium Web" panose="00000500000000000000" pitchFamily="2" charset="0"/>
              </a:rPr>
              <a:t>knowledge and experiences </a:t>
            </a:r>
            <a:r>
              <a:rPr lang="en-US" sz="1700" b="1" dirty="0">
                <a:solidFill>
                  <a:schemeClr val="tx2">
                    <a:lumMod val="50000"/>
                  </a:schemeClr>
                </a:solidFill>
                <a:latin typeface="Titillium Web" panose="00000500000000000000" pitchFamily="2" charset="0"/>
              </a:rPr>
              <a:t>of</a:t>
            </a:r>
            <a:r>
              <a:rPr lang="en-US" sz="1700" b="1" i="0" dirty="0">
                <a:solidFill>
                  <a:schemeClr val="tx2">
                    <a:lumMod val="50000"/>
                  </a:schemeClr>
                </a:solidFill>
                <a:effectLst/>
                <a:latin typeface="Titillium Web" panose="00000500000000000000" pitchFamily="2" charset="0"/>
              </a:rPr>
              <a:t> the African continent markets, </a:t>
            </a:r>
          </a:p>
          <a:p>
            <a:pPr algn="ctr"/>
            <a:r>
              <a:rPr lang="en-US" sz="1700" b="1" dirty="0">
                <a:solidFill>
                  <a:schemeClr val="tx2">
                    <a:lumMod val="50000"/>
                  </a:schemeClr>
                </a:solidFill>
                <a:latin typeface="Titillium Web" panose="00000500000000000000" pitchFamily="2" charset="0"/>
              </a:rPr>
              <a:t>our </a:t>
            </a:r>
            <a:r>
              <a:rPr lang="en-US" sz="1700" b="1" i="0" dirty="0">
                <a:solidFill>
                  <a:schemeClr val="tx2">
                    <a:lumMod val="50000"/>
                  </a:schemeClr>
                </a:solidFill>
                <a:effectLst/>
                <a:latin typeface="Titillium Web" panose="00000500000000000000" pitchFamily="2" charset="0"/>
              </a:rPr>
              <a:t>continuous innovations </a:t>
            </a:r>
            <a:r>
              <a:rPr lang="en-US" sz="1700" b="1" dirty="0">
                <a:solidFill>
                  <a:schemeClr val="tx2">
                    <a:lumMod val="50000"/>
                  </a:schemeClr>
                </a:solidFill>
                <a:latin typeface="Titillium Web" panose="00000500000000000000" pitchFamily="2" charset="0"/>
              </a:rPr>
              <a:t>a</a:t>
            </a:r>
            <a:r>
              <a:rPr lang="en-US" sz="1700" b="1" i="0" dirty="0">
                <a:solidFill>
                  <a:schemeClr val="tx2">
                    <a:lumMod val="50000"/>
                  </a:schemeClr>
                </a:solidFill>
                <a:effectLst/>
                <a:latin typeface="Titillium Web" panose="00000500000000000000" pitchFamily="2" charset="0"/>
              </a:rPr>
              <a:t>nd our extensive networks make US </a:t>
            </a:r>
            <a:r>
              <a:rPr lang="en-US" sz="1700" b="1" dirty="0">
                <a:solidFill>
                  <a:schemeClr val="tx2">
                    <a:lumMod val="50000"/>
                  </a:schemeClr>
                </a:solidFill>
                <a:latin typeface="Titillium Web" panose="00000500000000000000" pitchFamily="2" charset="0"/>
              </a:rPr>
              <a:t>the</a:t>
            </a:r>
            <a:r>
              <a:rPr lang="en-US" sz="1700" b="1" i="0" dirty="0">
                <a:solidFill>
                  <a:schemeClr val="tx2">
                    <a:lumMod val="50000"/>
                  </a:schemeClr>
                </a:solidFill>
                <a:effectLst/>
                <a:latin typeface="Titillium Web" panose="00000500000000000000" pitchFamily="2" charset="0"/>
              </a:rPr>
              <a:t> ideal partner.</a:t>
            </a:r>
          </a:p>
        </p:txBody>
      </p:sp>
      <p:sp>
        <p:nvSpPr>
          <p:cNvPr id="9" name="TextBox 8">
            <a:extLst>
              <a:ext uri="{FF2B5EF4-FFF2-40B4-BE49-F238E27FC236}">
                <a16:creationId xmlns:a16="http://schemas.microsoft.com/office/drawing/2014/main" id="{2685F9C3-538F-7AAD-27E4-D687C6E06080}"/>
              </a:ext>
            </a:extLst>
          </p:cNvPr>
          <p:cNvSpPr txBox="1"/>
          <p:nvPr/>
        </p:nvSpPr>
        <p:spPr>
          <a:xfrm>
            <a:off x="3466818" y="6392027"/>
            <a:ext cx="7172267" cy="261610"/>
          </a:xfrm>
          <a:prstGeom prst="rect">
            <a:avLst/>
          </a:prstGeom>
          <a:noFill/>
        </p:spPr>
        <p:txBody>
          <a:bodyPr wrap="square" rtlCol="0">
            <a:spAutoFit/>
          </a:bodyPr>
          <a:lstStyle/>
          <a:p>
            <a:pPr algn="ctr"/>
            <a:r>
              <a:rPr lang="en-US" sz="1100" b="1" dirty="0">
                <a:solidFill>
                  <a:schemeClr val="accent5">
                    <a:lumMod val="50000"/>
                  </a:schemeClr>
                </a:solidFill>
                <a:latin typeface="Titillium Web" panose="00000500000000000000" pitchFamily="2" charset="0"/>
              </a:rPr>
              <a:t>Location:</a:t>
            </a:r>
            <a:r>
              <a:rPr lang="en-US" sz="1100" b="1" dirty="0">
                <a:solidFill>
                  <a:srgbClr val="002060"/>
                </a:solidFill>
                <a:latin typeface="Titillium Web" panose="00000500000000000000" pitchFamily="2" charset="0"/>
              </a:rPr>
              <a:t> </a:t>
            </a:r>
            <a:r>
              <a:rPr lang="en-US" sz="1000" b="1" dirty="0">
                <a:solidFill>
                  <a:srgbClr val="002060"/>
                </a:solidFill>
                <a:latin typeface="Titillium Web" panose="00000500000000000000" pitchFamily="2" charset="0"/>
              </a:rPr>
              <a:t>Kibagare Way - Loresho, Nairobi, Kenya</a:t>
            </a:r>
            <a:r>
              <a:rPr lang="en-US" sz="1100" b="1" dirty="0">
                <a:solidFill>
                  <a:srgbClr val="002060"/>
                </a:solidFill>
                <a:latin typeface="Titillium Web" panose="00000500000000000000" pitchFamily="2" charset="0"/>
              </a:rPr>
              <a:t> | </a:t>
            </a:r>
            <a:r>
              <a:rPr lang="en-US" sz="1100" b="1" dirty="0">
                <a:solidFill>
                  <a:schemeClr val="accent5">
                    <a:lumMod val="50000"/>
                  </a:schemeClr>
                </a:solidFill>
                <a:latin typeface="Titillium Web" panose="00000500000000000000" pitchFamily="2" charset="0"/>
              </a:rPr>
              <a:t>Website:</a:t>
            </a:r>
            <a:r>
              <a:rPr lang="en-US" sz="1100" b="1" dirty="0">
                <a:solidFill>
                  <a:srgbClr val="002060"/>
                </a:solidFill>
                <a:latin typeface="Titillium Web" panose="00000500000000000000" pitchFamily="2" charset="0"/>
              </a:rPr>
              <a:t> </a:t>
            </a:r>
            <a:r>
              <a:rPr lang="en-US" sz="1000" b="1" dirty="0">
                <a:solidFill>
                  <a:schemeClr val="accent1">
                    <a:lumMod val="75000"/>
                  </a:schemeClr>
                </a:solidFill>
                <a:latin typeface="Titillium Web" panose="00000500000000000000" pitchFamily="2" charset="0"/>
                <a:hlinkClick r:id="rId4">
                  <a:extLst>
                    <a:ext uri="{A12FA001-AC4F-418D-AE19-62706E023703}">
                      <ahyp:hlinkClr xmlns:ahyp="http://schemas.microsoft.com/office/drawing/2018/hyperlinkcolor" val="tx"/>
                    </a:ext>
                  </a:extLst>
                </a:hlinkClick>
              </a:rPr>
              <a:t>https://www.themgroupkenya.co.ke</a:t>
            </a:r>
            <a:r>
              <a:rPr lang="en-US" sz="1100" b="1" dirty="0">
                <a:solidFill>
                  <a:srgbClr val="002060"/>
                </a:solidFill>
                <a:latin typeface="Titillium Web" panose="00000500000000000000" pitchFamily="2" charset="0"/>
              </a:rPr>
              <a:t> | </a:t>
            </a:r>
            <a:r>
              <a:rPr lang="en-US" sz="1100" b="1" dirty="0">
                <a:solidFill>
                  <a:schemeClr val="accent5">
                    <a:lumMod val="50000"/>
                  </a:schemeClr>
                </a:solidFill>
                <a:latin typeface="Titillium Web" panose="00000500000000000000" pitchFamily="2" charset="0"/>
              </a:rPr>
              <a:t>Email:</a:t>
            </a:r>
            <a:r>
              <a:rPr lang="en-US" sz="1100" b="1" dirty="0">
                <a:solidFill>
                  <a:srgbClr val="002060"/>
                </a:solidFill>
                <a:latin typeface="Titillium Web" panose="00000500000000000000" pitchFamily="2" charset="0"/>
              </a:rPr>
              <a:t> </a:t>
            </a:r>
            <a:r>
              <a:rPr lang="en-US" sz="1000" b="1" dirty="0">
                <a:solidFill>
                  <a:schemeClr val="accent1">
                    <a:lumMod val="75000"/>
                  </a:schemeClr>
                </a:solidFill>
                <a:latin typeface="Titillium Web" panose="00000500000000000000" pitchFamily="2" charset="0"/>
                <a:hlinkClick r:id="rId5">
                  <a:extLst>
                    <a:ext uri="{A12FA001-AC4F-418D-AE19-62706E023703}">
                      <ahyp:hlinkClr xmlns:ahyp="http://schemas.microsoft.com/office/drawing/2018/hyperlinkcolor" val="tx"/>
                    </a:ext>
                  </a:extLst>
                </a:hlinkClick>
              </a:rPr>
              <a:t>ask@mgk.co.ke</a:t>
            </a:r>
            <a:endParaRPr lang="en-US" sz="1000" b="1" dirty="0">
              <a:solidFill>
                <a:schemeClr val="accent1">
                  <a:lumMod val="75000"/>
                </a:schemeClr>
              </a:solidFill>
              <a:latin typeface="Titillium Web" panose="00000500000000000000" pitchFamily="2" charset="0"/>
            </a:endParaRPr>
          </a:p>
        </p:txBody>
      </p:sp>
      <p:pic>
        <p:nvPicPr>
          <p:cNvPr id="14" name="Picture 2" descr="image preview">
            <a:extLst>
              <a:ext uri="{FF2B5EF4-FFF2-40B4-BE49-F238E27FC236}">
                <a16:creationId xmlns:a16="http://schemas.microsoft.com/office/drawing/2014/main" id="{CA1C4C20-8603-9D39-8BDF-C2171B365C85}"/>
              </a:ext>
            </a:extLst>
          </p:cNvPr>
          <p:cNvPicPr>
            <a:picLocks noChangeAspect="1" noChangeArrowheads="1"/>
          </p:cNvPicPr>
          <p:nvPr/>
        </p:nvPicPr>
        <p:blipFill>
          <a:blip r:embed="rId6">
            <a:alphaModFix amt="70000"/>
            <a:extLst>
              <a:ext uri="{BEBA8EAE-BF5A-486C-A8C5-ECC9F3942E4B}">
                <a14:imgProps xmlns:a14="http://schemas.microsoft.com/office/drawing/2010/main">
                  <a14:imgLayer r:embed="rId7">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9120220" y="1334101"/>
            <a:ext cx="1081610" cy="108161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9C8DD40-0957-D04F-943B-BFC1378A3669}"/>
              </a:ext>
            </a:extLst>
          </p:cNvPr>
          <p:cNvSpPr txBox="1"/>
          <p:nvPr/>
        </p:nvSpPr>
        <p:spPr>
          <a:xfrm>
            <a:off x="17931" y="6354210"/>
            <a:ext cx="3514164" cy="323165"/>
          </a:xfrm>
          <a:prstGeom prst="rect">
            <a:avLst/>
          </a:prstGeom>
          <a:solidFill>
            <a:schemeClr val="accent1">
              <a:lumMod val="60000"/>
              <a:lumOff val="40000"/>
            </a:schemeClr>
          </a:solidFill>
          <a:ln w="3175">
            <a:noFill/>
          </a:ln>
          <a:effectLst/>
        </p:spPr>
        <p:txBody>
          <a:bodyPr wrap="square" rtlCol="0">
            <a:spAutoFit/>
          </a:bodyPr>
          <a:lstStyle/>
          <a:p>
            <a:r>
              <a:rPr lang="en-US" sz="1500" b="1" dirty="0">
                <a:solidFill>
                  <a:srgbClr val="002060"/>
                </a:solidFill>
                <a:highlight>
                  <a:srgbClr val="FFFF00"/>
                </a:highlight>
                <a:latin typeface="Titillium Web" panose="00000500000000000000" pitchFamily="2" charset="0"/>
              </a:rPr>
              <a:t>Let’s journey together!</a:t>
            </a:r>
          </a:p>
        </p:txBody>
      </p:sp>
      <p:pic>
        <p:nvPicPr>
          <p:cNvPr id="4" name="Picture 3">
            <a:extLst>
              <a:ext uri="{FF2B5EF4-FFF2-40B4-BE49-F238E27FC236}">
                <a16:creationId xmlns:a16="http://schemas.microsoft.com/office/drawing/2014/main" id="{7EE22AC2-4C1B-1E28-76F7-C552C75114B2}"/>
              </a:ext>
            </a:extLst>
          </p:cNvPr>
          <p:cNvPicPr>
            <a:picLocks noChangeAspect="1"/>
          </p:cNvPicPr>
          <p:nvPr/>
        </p:nvPicPr>
        <p:blipFill>
          <a:blip r:embed="rId8"/>
          <a:stretch>
            <a:fillRect/>
          </a:stretch>
        </p:blipFill>
        <p:spPr>
          <a:xfrm>
            <a:off x="2097486" y="6345245"/>
            <a:ext cx="1288649" cy="322600"/>
          </a:xfrm>
          <a:prstGeom prst="rect">
            <a:avLst/>
          </a:prstGeom>
        </p:spPr>
      </p:pic>
      <p:pic>
        <p:nvPicPr>
          <p:cNvPr id="8" name="Picture 7">
            <a:extLst>
              <a:ext uri="{FF2B5EF4-FFF2-40B4-BE49-F238E27FC236}">
                <a16:creationId xmlns:a16="http://schemas.microsoft.com/office/drawing/2014/main" id="{1FFAA4CC-D785-A09D-F7DF-E6D6FA3306C3}"/>
              </a:ext>
            </a:extLst>
          </p:cNvPr>
          <p:cNvPicPr>
            <a:picLocks noChangeAspect="1"/>
          </p:cNvPicPr>
          <p:nvPr/>
        </p:nvPicPr>
        <p:blipFill>
          <a:blip r:embed="rId9"/>
          <a:stretch>
            <a:fillRect/>
          </a:stretch>
        </p:blipFill>
        <p:spPr>
          <a:xfrm>
            <a:off x="2857836" y="6377159"/>
            <a:ext cx="276665" cy="276665"/>
          </a:xfrm>
          <a:prstGeom prst="rect">
            <a:avLst/>
          </a:prstGeom>
        </p:spPr>
      </p:pic>
      <p:sp>
        <p:nvSpPr>
          <p:cNvPr id="6" name="TextBox 5">
            <a:extLst>
              <a:ext uri="{FF2B5EF4-FFF2-40B4-BE49-F238E27FC236}">
                <a16:creationId xmlns:a16="http://schemas.microsoft.com/office/drawing/2014/main" id="{541D1DA6-88D8-A68B-6281-AFB5E95AB67F}"/>
              </a:ext>
            </a:extLst>
          </p:cNvPr>
          <p:cNvSpPr txBox="1"/>
          <p:nvPr/>
        </p:nvSpPr>
        <p:spPr>
          <a:xfrm rot="16200000">
            <a:off x="2200623" y="6536340"/>
            <a:ext cx="125950" cy="47465"/>
          </a:xfrm>
          <a:prstGeom prst="rect">
            <a:avLst/>
          </a:prstGeom>
          <a:solidFill>
            <a:schemeClr val="bg2">
              <a:lumMod val="20000"/>
              <a:lumOff val="80000"/>
            </a:schemeClr>
          </a:solidFill>
        </p:spPr>
        <p:txBody>
          <a:bodyPr wrap="square" rtlCol="0">
            <a:spAutoFit/>
          </a:bodyPr>
          <a:lstStyle/>
          <a:p>
            <a:endParaRPr lang="en-US" sz="200" dirty="0"/>
          </a:p>
        </p:txBody>
      </p:sp>
      <p:sp>
        <p:nvSpPr>
          <p:cNvPr id="12" name="TextBox 11">
            <a:extLst>
              <a:ext uri="{FF2B5EF4-FFF2-40B4-BE49-F238E27FC236}">
                <a16:creationId xmlns:a16="http://schemas.microsoft.com/office/drawing/2014/main" id="{18BF843E-1861-D0A9-7543-232C84C0E4D5}"/>
              </a:ext>
            </a:extLst>
          </p:cNvPr>
          <p:cNvSpPr txBox="1"/>
          <p:nvPr/>
        </p:nvSpPr>
        <p:spPr>
          <a:xfrm>
            <a:off x="2849343" y="4711482"/>
            <a:ext cx="7655052" cy="50783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1900" b="1" dirty="0">
                <a:solidFill>
                  <a:schemeClr val="accent1">
                    <a:lumMod val="50000"/>
                  </a:schemeClr>
                </a:solidFill>
                <a:latin typeface="Titillium Web" panose="00000500000000000000" pitchFamily="2" charset="0"/>
              </a:rPr>
              <a:t>B -</a:t>
            </a:r>
            <a:r>
              <a:rPr lang="en-US" sz="1900" b="1" i="0" dirty="0">
                <a:solidFill>
                  <a:schemeClr val="accent1">
                    <a:lumMod val="50000"/>
                  </a:schemeClr>
                </a:solidFill>
                <a:effectLst/>
                <a:latin typeface="Titillium Web" panose="00000500000000000000" pitchFamily="2" charset="0"/>
              </a:rPr>
              <a:t> identified</a:t>
            </a:r>
            <a:r>
              <a:rPr lang="en-US" sz="1900" b="1" i="0" dirty="0">
                <a:solidFill>
                  <a:srgbClr val="000000"/>
                </a:solidFill>
                <a:effectLst/>
                <a:latin typeface="Titillium Web" panose="00000500000000000000" pitchFamily="2" charset="0"/>
              </a:rPr>
              <a:t> </a:t>
            </a:r>
            <a:r>
              <a:rPr lang="en-US" sz="2700" b="1" dirty="0">
                <a:solidFill>
                  <a:schemeClr val="accent5">
                    <a:lumMod val="50000"/>
                  </a:schemeClr>
                </a:solidFill>
                <a:latin typeface="Titillium Web" panose="00000500000000000000" pitchFamily="2" charset="0"/>
              </a:rPr>
              <a:t>.</a:t>
            </a:r>
            <a:r>
              <a:rPr lang="en-US" sz="2300" b="1" i="0" dirty="0">
                <a:solidFill>
                  <a:srgbClr val="000000"/>
                </a:solidFill>
                <a:effectLst/>
                <a:latin typeface="Titillium Web" panose="00000500000000000000" pitchFamily="2" charset="0"/>
              </a:rPr>
              <a:t> </a:t>
            </a:r>
            <a:r>
              <a:rPr lang="en-US" sz="2100" b="1" i="0" dirty="0">
                <a:solidFill>
                  <a:schemeClr val="accent6">
                    <a:lumMod val="75000"/>
                  </a:schemeClr>
                </a:solidFill>
                <a:effectLst/>
                <a:latin typeface="Titillium Web" panose="00000500000000000000" pitchFamily="2" charset="0"/>
              </a:rPr>
              <a:t>Be involved</a:t>
            </a:r>
            <a:r>
              <a:rPr lang="en-US" sz="2300" b="1" i="0" dirty="0">
                <a:solidFill>
                  <a:srgbClr val="000000"/>
                </a:solidFill>
                <a:effectLst/>
                <a:latin typeface="Titillium Web" panose="00000500000000000000" pitchFamily="2" charset="0"/>
              </a:rPr>
              <a:t> </a:t>
            </a:r>
            <a:r>
              <a:rPr lang="en-US" sz="2700" b="1" dirty="0">
                <a:solidFill>
                  <a:srgbClr val="FFFF00"/>
                </a:solidFill>
                <a:latin typeface="Titillium Web" panose="00000500000000000000" pitchFamily="2" charset="0"/>
              </a:rPr>
              <a:t>.</a:t>
            </a:r>
            <a:r>
              <a:rPr lang="en-US" sz="2300" b="1" i="0" dirty="0">
                <a:solidFill>
                  <a:srgbClr val="000000"/>
                </a:solidFill>
                <a:effectLst/>
                <a:latin typeface="Titillium Web" panose="00000500000000000000" pitchFamily="2" charset="0"/>
              </a:rPr>
              <a:t> </a:t>
            </a:r>
            <a:r>
              <a:rPr lang="en-US" sz="2300" b="1" dirty="0">
                <a:solidFill>
                  <a:schemeClr val="accent4">
                    <a:lumMod val="50000"/>
                  </a:schemeClr>
                </a:solidFill>
                <a:latin typeface="Titillium Web" panose="00000500000000000000" pitchFamily="2" charset="0"/>
              </a:rPr>
              <a:t>Become - the</a:t>
            </a:r>
            <a:r>
              <a:rPr lang="en-US" sz="2300" b="1" i="0" dirty="0">
                <a:solidFill>
                  <a:schemeClr val="accent4">
                    <a:lumMod val="50000"/>
                  </a:schemeClr>
                </a:solidFill>
                <a:effectLst/>
                <a:latin typeface="Titillium Web" panose="00000500000000000000" pitchFamily="2" charset="0"/>
              </a:rPr>
              <a:t> impact</a:t>
            </a:r>
            <a:r>
              <a:rPr lang="en-US" sz="2300" b="1" i="0" dirty="0">
                <a:solidFill>
                  <a:srgbClr val="0070C0"/>
                </a:solidFill>
                <a:effectLst/>
                <a:latin typeface="Titillium Web" panose="00000500000000000000" pitchFamily="2" charset="0"/>
              </a:rPr>
              <a:t> </a:t>
            </a:r>
          </a:p>
        </p:txBody>
      </p:sp>
      <p:pic>
        <p:nvPicPr>
          <p:cNvPr id="3" name="Picture 2">
            <a:extLst>
              <a:ext uri="{FF2B5EF4-FFF2-40B4-BE49-F238E27FC236}">
                <a16:creationId xmlns:a16="http://schemas.microsoft.com/office/drawing/2014/main" id="{A2CA39E3-A226-16AB-B19A-8FAEDB7D6EDD}"/>
              </a:ext>
            </a:extLst>
          </p:cNvPr>
          <p:cNvPicPr>
            <a:picLocks noChangeAspect="1"/>
          </p:cNvPicPr>
          <p:nvPr/>
        </p:nvPicPr>
        <p:blipFill>
          <a:blip r:embed="rId10"/>
          <a:stretch>
            <a:fillRect/>
          </a:stretch>
        </p:blipFill>
        <p:spPr>
          <a:xfrm>
            <a:off x="1477314" y="4967312"/>
            <a:ext cx="1240875" cy="24985"/>
          </a:xfrm>
          <a:prstGeom prst="rect">
            <a:avLst/>
          </a:prstGeom>
        </p:spPr>
      </p:pic>
      <p:pic>
        <p:nvPicPr>
          <p:cNvPr id="11" name="Picture 10">
            <a:extLst>
              <a:ext uri="{FF2B5EF4-FFF2-40B4-BE49-F238E27FC236}">
                <a16:creationId xmlns:a16="http://schemas.microsoft.com/office/drawing/2014/main" id="{D02D53FC-0E9C-467D-F37D-3BD331CB8DAB}"/>
              </a:ext>
            </a:extLst>
          </p:cNvPr>
          <p:cNvPicPr>
            <a:picLocks noChangeAspect="1"/>
          </p:cNvPicPr>
          <p:nvPr/>
        </p:nvPicPr>
        <p:blipFill>
          <a:blip r:embed="rId11"/>
          <a:stretch>
            <a:fillRect/>
          </a:stretch>
        </p:blipFill>
        <p:spPr>
          <a:xfrm>
            <a:off x="8721919" y="4960607"/>
            <a:ext cx="1241475" cy="22169"/>
          </a:xfrm>
          <a:prstGeom prst="rect">
            <a:avLst/>
          </a:prstGeom>
        </p:spPr>
      </p:pic>
    </p:spTree>
    <p:extLst>
      <p:ext uri="{BB962C8B-B14F-4D97-AF65-F5344CB8AC3E}">
        <p14:creationId xmlns:p14="http://schemas.microsoft.com/office/powerpoint/2010/main" val="2517073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BC724F2E-C41B-A0D2-5E57-16F72EF3D156}"/>
              </a:ext>
            </a:extLst>
          </p:cNvPr>
          <p:cNvSpPr/>
          <p:nvPr/>
        </p:nvSpPr>
        <p:spPr>
          <a:xfrm>
            <a:off x="6870430" y="919281"/>
            <a:ext cx="4307940" cy="4257909"/>
          </a:xfrm>
          <a:prstGeom prst="ellipse">
            <a:avLst/>
          </a:prstGeom>
          <a:solidFill>
            <a:schemeClr val="accent1"/>
          </a:solidFill>
          <a:ln w="28575">
            <a:noFill/>
            <a:prstDash val="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3" name="Picture 52">
            <a:extLst>
              <a:ext uri="{FF2B5EF4-FFF2-40B4-BE49-F238E27FC236}">
                <a16:creationId xmlns:a16="http://schemas.microsoft.com/office/drawing/2014/main" id="{4A8B66F1-C770-9A5C-C05F-92401299B0A1}"/>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artisticTexturizer/>
                    </a14:imgEffect>
                    <a14:imgEffect>
                      <a14:saturation sat="0"/>
                    </a14:imgEffect>
                  </a14:imgLayer>
                </a14:imgProps>
              </a:ext>
            </a:extLst>
          </a:blip>
          <a:stretch>
            <a:fillRect/>
          </a:stretch>
        </p:blipFill>
        <p:spPr>
          <a:xfrm rot="1575093">
            <a:off x="8501375" y="4282715"/>
            <a:ext cx="634815" cy="847209"/>
          </a:xfrm>
          <a:prstGeom prst="rect">
            <a:avLst/>
          </a:prstGeom>
          <a:ln>
            <a:noFill/>
          </a:ln>
          <a:effectLst/>
          <a:scene3d>
            <a:camera prst="orthographicFront">
              <a:rot lat="0" lon="0" rev="0"/>
            </a:camera>
            <a:lightRig rig="contrasting" dir="t">
              <a:rot lat="0" lon="0" rev="7800000"/>
            </a:lightRig>
          </a:scene3d>
          <a:sp3d>
            <a:bevelT w="139700" h="139700"/>
          </a:sp3d>
        </p:spPr>
      </p:pic>
      <p:sp>
        <p:nvSpPr>
          <p:cNvPr id="2" name="Title 1">
            <a:extLst>
              <a:ext uri="{FF2B5EF4-FFF2-40B4-BE49-F238E27FC236}">
                <a16:creationId xmlns:a16="http://schemas.microsoft.com/office/drawing/2014/main" id="{327E0CEA-0DC9-42A2-A69C-0F2B30FCDA17}"/>
              </a:ext>
            </a:extLst>
          </p:cNvPr>
          <p:cNvSpPr>
            <a:spLocks noGrp="1"/>
          </p:cNvSpPr>
          <p:nvPr>
            <p:ph type="title"/>
          </p:nvPr>
        </p:nvSpPr>
        <p:spPr>
          <a:xfrm>
            <a:off x="210681" y="1769605"/>
            <a:ext cx="3247969" cy="178344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l"/>
            <a:r>
              <a:rPr lang="en-US" sz="1700" b="1" dirty="0">
                <a:solidFill>
                  <a:schemeClr val="accent5">
                    <a:lumMod val="50000"/>
                  </a:schemeClr>
                </a:solidFill>
                <a:latin typeface="Ink Free" panose="03080402000500000000" pitchFamily="66" charset="0"/>
              </a:rPr>
              <a:t> </a:t>
            </a:r>
            <a:r>
              <a:rPr lang="en-US" sz="2900" b="1" dirty="0">
                <a:solidFill>
                  <a:schemeClr val="accent4"/>
                </a:solidFill>
                <a:latin typeface="Titillium Web" panose="00000500000000000000" pitchFamily="2" charset="0"/>
              </a:rPr>
              <a:t>|</a:t>
            </a:r>
            <a:r>
              <a:rPr lang="en-US" sz="2500" b="1" dirty="0">
                <a:solidFill>
                  <a:schemeClr val="accent5">
                    <a:lumMod val="50000"/>
                  </a:schemeClr>
                </a:solidFill>
                <a:latin typeface="Titillium Web" panose="00000500000000000000" pitchFamily="2" charset="0"/>
              </a:rPr>
              <a:t> </a:t>
            </a:r>
            <a:r>
              <a:rPr lang="en-US" sz="2100" dirty="0">
                <a:solidFill>
                  <a:schemeClr val="accent5">
                    <a:lumMod val="50000"/>
                  </a:schemeClr>
                </a:solidFill>
                <a:latin typeface="Titillium Web" panose="00000500000000000000" pitchFamily="2" charset="0"/>
              </a:rPr>
              <a:t>Our</a:t>
            </a:r>
            <a:r>
              <a:rPr lang="en-US" sz="2500" b="1" dirty="0">
                <a:solidFill>
                  <a:schemeClr val="accent4"/>
                </a:solidFill>
                <a:latin typeface="Titillium Web" panose="00000500000000000000" pitchFamily="2" charset="0"/>
              </a:rPr>
              <a:t> </a:t>
            </a:r>
            <a:r>
              <a:rPr lang="en-US" sz="1700" b="1" dirty="0">
                <a:solidFill>
                  <a:srgbClr val="002060"/>
                </a:solidFill>
                <a:latin typeface="Titillium Web" panose="00000500000000000000" pitchFamily="2" charset="0"/>
              </a:rPr>
              <a:t>Table of Contents</a:t>
            </a:r>
            <a:br>
              <a:rPr lang="en-US" sz="1700" b="1" dirty="0">
                <a:solidFill>
                  <a:srgbClr val="002060"/>
                </a:solidFill>
                <a:latin typeface="Titillium Web" panose="00000500000000000000" pitchFamily="2" charset="0"/>
              </a:rPr>
            </a:br>
            <a:br>
              <a:rPr lang="en-US" sz="1700" b="1" dirty="0">
                <a:solidFill>
                  <a:srgbClr val="002060"/>
                </a:solidFill>
                <a:latin typeface="Titillium Web" panose="00000500000000000000" pitchFamily="2" charset="0"/>
              </a:rPr>
            </a:br>
            <a:br>
              <a:rPr lang="en-US" sz="1700" b="1" dirty="0">
                <a:solidFill>
                  <a:srgbClr val="002060"/>
                </a:solidFill>
                <a:latin typeface="Titillium Web" panose="00000500000000000000" pitchFamily="2" charset="0"/>
              </a:rPr>
            </a:br>
            <a:br>
              <a:rPr lang="en-US" sz="1700" b="1" dirty="0">
                <a:solidFill>
                  <a:srgbClr val="002060"/>
                </a:solidFill>
                <a:latin typeface="Titillium Web" panose="00000500000000000000" pitchFamily="2" charset="0"/>
              </a:rPr>
            </a:br>
            <a:r>
              <a:rPr lang="en-US" sz="1700" b="1" dirty="0">
                <a:solidFill>
                  <a:srgbClr val="002060"/>
                </a:solidFill>
                <a:latin typeface="Titillium Web" panose="00000500000000000000" pitchFamily="2" charset="0"/>
              </a:rPr>
              <a:t>   </a:t>
            </a:r>
            <a:r>
              <a:rPr lang="en-US" sz="1700" dirty="0">
                <a:solidFill>
                  <a:srgbClr val="002060"/>
                </a:solidFill>
                <a:latin typeface="Titillium Web" panose="00000500000000000000" pitchFamily="2" charset="0"/>
              </a:rPr>
              <a:t>Discover the Power of</a:t>
            </a:r>
            <a:br>
              <a:rPr lang="en-US" sz="1900" dirty="0">
                <a:solidFill>
                  <a:srgbClr val="002060"/>
                </a:solidFill>
                <a:latin typeface="Titillium Web" panose="00000500000000000000" pitchFamily="2" charset="0"/>
              </a:rPr>
            </a:br>
            <a:r>
              <a:rPr lang="en-US" sz="1700" b="1" dirty="0">
                <a:solidFill>
                  <a:srgbClr val="002060"/>
                </a:solidFill>
                <a:latin typeface="Titillium Web" panose="00000500000000000000" pitchFamily="2" charset="0"/>
              </a:rPr>
              <a:t>   </a:t>
            </a:r>
            <a:r>
              <a:rPr lang="en-US" sz="2900" b="1" dirty="0">
                <a:solidFill>
                  <a:schemeClr val="accent5">
                    <a:lumMod val="50000"/>
                  </a:schemeClr>
                </a:solidFill>
                <a:latin typeface="Titillium Web" panose="00000500000000000000" pitchFamily="2" charset="0"/>
              </a:rPr>
              <a:t>PARTNERSHIPS</a:t>
            </a:r>
            <a:br>
              <a:rPr lang="en-US" sz="2900" b="1" dirty="0">
                <a:solidFill>
                  <a:schemeClr val="accent5">
                    <a:lumMod val="50000"/>
                  </a:schemeClr>
                </a:solidFill>
                <a:latin typeface="Titillium Web" panose="00000500000000000000" pitchFamily="2" charset="0"/>
              </a:rPr>
            </a:br>
            <a:r>
              <a:rPr lang="en-US" sz="1700" dirty="0">
                <a:solidFill>
                  <a:srgbClr val="FFFF00"/>
                </a:solidFill>
                <a:latin typeface="Titillium Web" panose="00000500000000000000" pitchFamily="2" charset="0"/>
              </a:rPr>
              <a:t>Across various industries</a:t>
            </a:r>
            <a:r>
              <a:rPr lang="en-US" sz="1700" b="1" dirty="0">
                <a:solidFill>
                  <a:srgbClr val="002060"/>
                </a:solidFill>
                <a:latin typeface="Titillium Web" panose="00000500000000000000" pitchFamily="2" charset="0"/>
              </a:rPr>
              <a:t>              </a:t>
            </a:r>
            <a:endParaRPr lang="en-US" sz="2300" b="1" dirty="0">
              <a:solidFill>
                <a:srgbClr val="002060"/>
              </a:solidFill>
              <a:latin typeface="Titillium Web" panose="00000500000000000000" pitchFamily="2" charset="0"/>
            </a:endParaRPr>
          </a:p>
        </p:txBody>
      </p:sp>
      <p:cxnSp>
        <p:nvCxnSpPr>
          <p:cNvPr id="4" name="Straight Connector 3">
            <a:extLst>
              <a:ext uri="{FF2B5EF4-FFF2-40B4-BE49-F238E27FC236}">
                <a16:creationId xmlns:a16="http://schemas.microsoft.com/office/drawing/2014/main" id="{51A14917-C2CF-42E0-B331-0DC02F2132FA}"/>
              </a:ext>
            </a:extLst>
          </p:cNvPr>
          <p:cNvCxnSpPr>
            <a:cxnSpLocks/>
          </p:cNvCxnSpPr>
          <p:nvPr/>
        </p:nvCxnSpPr>
        <p:spPr>
          <a:xfrm>
            <a:off x="3630113" y="521042"/>
            <a:ext cx="34593" cy="5152516"/>
          </a:xfrm>
          <a:prstGeom prst="line">
            <a:avLst/>
          </a:prstGeom>
          <a:ln w="28575">
            <a:solidFill>
              <a:schemeClr val="accent5">
                <a:lumMod val="50000"/>
              </a:schemeClr>
            </a:solidFill>
          </a:ln>
        </p:spPr>
        <p:style>
          <a:lnRef idx="3">
            <a:schemeClr val="accent1"/>
          </a:lnRef>
          <a:fillRef idx="0">
            <a:schemeClr val="accent1"/>
          </a:fillRef>
          <a:effectRef idx="2">
            <a:schemeClr val="accent1"/>
          </a:effectRef>
          <a:fontRef idx="minor">
            <a:schemeClr val="tx1"/>
          </a:fontRef>
        </p:style>
      </p:cxnSp>
      <p:sp>
        <p:nvSpPr>
          <p:cNvPr id="11" name="TextBox 13">
            <a:extLst>
              <a:ext uri="{FF2B5EF4-FFF2-40B4-BE49-F238E27FC236}">
                <a16:creationId xmlns:a16="http://schemas.microsoft.com/office/drawing/2014/main" id="{E75CA015-16A4-4290-81C8-623E29DF44B2}"/>
              </a:ext>
            </a:extLst>
          </p:cNvPr>
          <p:cNvSpPr txBox="1"/>
          <p:nvPr/>
        </p:nvSpPr>
        <p:spPr>
          <a:xfrm>
            <a:off x="3739337" y="501758"/>
            <a:ext cx="2975400" cy="353943"/>
          </a:xfrm>
          <a:prstGeom prst="rect">
            <a:avLst/>
          </a:prstGeom>
          <a:noFill/>
        </p:spPr>
        <p:txBody>
          <a:bodyPr wrap="square" rtlCol="0">
            <a:spAutoFit/>
          </a:bodyPr>
          <a:lstStyle/>
          <a:p>
            <a:pPr marL="0" marR="0">
              <a:spcBef>
                <a:spcPts val="0"/>
              </a:spcBef>
              <a:spcAft>
                <a:spcPts val="0"/>
              </a:spcAft>
            </a:pPr>
            <a:r>
              <a:rPr lang="sr-Latn-RS" sz="1700" b="1" kern="1200" dirty="0">
                <a:solidFill>
                  <a:schemeClr val="accent1">
                    <a:lumMod val="50000"/>
                  </a:schemeClr>
                </a:solidFill>
                <a:effectLst/>
                <a:latin typeface="Titillium Web" panose="00000500000000000000" pitchFamily="2" charset="0"/>
                <a:ea typeface="Verdana" panose="020B0604030504040204" pitchFamily="34" charset="0"/>
                <a:cs typeface="Times New Roman" panose="02020603050405020304" pitchFamily="18" charset="0"/>
              </a:rPr>
              <a:t>About </a:t>
            </a:r>
            <a:r>
              <a:rPr lang="en-US" sz="1700" b="1" kern="1200" dirty="0">
                <a:solidFill>
                  <a:schemeClr val="accent1">
                    <a:lumMod val="50000"/>
                  </a:schemeClr>
                </a:solidFill>
                <a:effectLst/>
                <a:latin typeface="Titillium Web" panose="00000500000000000000" pitchFamily="2" charset="0"/>
                <a:ea typeface="Verdana" panose="020B0604030504040204" pitchFamily="34" charset="0"/>
                <a:cs typeface="Times New Roman" panose="02020603050405020304" pitchFamily="18" charset="0"/>
              </a:rPr>
              <a:t>| </a:t>
            </a:r>
            <a:r>
              <a:rPr lang="en-US" sz="1700" b="1" dirty="0">
                <a:solidFill>
                  <a:schemeClr val="accent1">
                    <a:lumMod val="50000"/>
                  </a:schemeClr>
                </a:solidFill>
                <a:latin typeface="Titillium Web" panose="00000500000000000000" pitchFamily="2" charset="0"/>
                <a:ea typeface="Verdana" panose="020B0604030504040204" pitchFamily="34" charset="0"/>
                <a:cs typeface="Times New Roman" panose="02020603050405020304" pitchFamily="18" charset="0"/>
              </a:rPr>
              <a:t>Our STORY</a:t>
            </a:r>
            <a:r>
              <a:rPr lang="sr-Latn-RS" sz="1700" b="1" kern="1200" dirty="0">
                <a:solidFill>
                  <a:schemeClr val="accent1">
                    <a:lumMod val="50000"/>
                  </a:schemeClr>
                </a:solidFill>
                <a:effectLst/>
                <a:latin typeface="Titillium Web" panose="00000500000000000000" pitchFamily="2" charset="0"/>
                <a:ea typeface="Verdana" panose="020B0604030504040204" pitchFamily="34" charset="0"/>
                <a:cs typeface="Times New Roman" panose="02020603050405020304" pitchFamily="18" charset="0"/>
              </a:rPr>
              <a:t> </a:t>
            </a:r>
            <a:endParaRPr lang="en-US" sz="1700" b="1" dirty="0">
              <a:solidFill>
                <a:schemeClr val="accent1">
                  <a:lumMod val="50000"/>
                </a:schemeClr>
              </a:solidFill>
              <a:effectLst/>
              <a:latin typeface="Titillium Web" panose="00000500000000000000" pitchFamily="2" charset="0"/>
              <a:ea typeface="Times New Roman" panose="02020603050405020304" pitchFamily="18" charset="0"/>
            </a:endParaRPr>
          </a:p>
        </p:txBody>
      </p:sp>
      <p:sp>
        <p:nvSpPr>
          <p:cNvPr id="12" name="TextBox 29">
            <a:extLst>
              <a:ext uri="{FF2B5EF4-FFF2-40B4-BE49-F238E27FC236}">
                <a16:creationId xmlns:a16="http://schemas.microsoft.com/office/drawing/2014/main" id="{BD656D48-BA74-4DBD-834B-3E0B30CBEACD}"/>
              </a:ext>
            </a:extLst>
          </p:cNvPr>
          <p:cNvSpPr txBox="1"/>
          <p:nvPr/>
        </p:nvSpPr>
        <p:spPr>
          <a:xfrm>
            <a:off x="4348837" y="792757"/>
            <a:ext cx="1742086" cy="368935"/>
          </a:xfrm>
          <a:prstGeom prst="rect">
            <a:avLst/>
          </a:prstGeom>
          <a:noFill/>
        </p:spPr>
        <p:txBody>
          <a:bodyPr wrap="square" rtlCol="0" anchor="ctr" anchorCtr="0">
            <a:noAutofit/>
          </a:bodyPr>
          <a:lstStyle/>
          <a:p>
            <a:pPr marL="0" marR="0">
              <a:spcBef>
                <a:spcPts val="0"/>
              </a:spcBef>
              <a:spcAft>
                <a:spcPts val="0"/>
              </a:spcAft>
            </a:pPr>
            <a:r>
              <a:rPr lang="en-GB" sz="1500" b="1" kern="1200" dirty="0">
                <a:effectLst/>
                <a:latin typeface="Titillium Web" panose="00000500000000000000" pitchFamily="2" charset="0"/>
                <a:ea typeface="Verdana" panose="020B0604030504040204" pitchFamily="34" charset="0"/>
                <a:cs typeface="Times New Roman" panose="02020603050405020304" pitchFamily="18" charset="0"/>
              </a:rPr>
              <a:t>| </a:t>
            </a:r>
            <a:r>
              <a:rPr lang="en-GB" sz="1500" b="1" kern="1200" dirty="0">
                <a:solidFill>
                  <a:schemeClr val="accent5">
                    <a:lumMod val="50000"/>
                  </a:schemeClr>
                </a:solidFill>
                <a:effectLst/>
                <a:latin typeface="Titillium Web" panose="00000500000000000000" pitchFamily="2" charset="0"/>
                <a:ea typeface="Verdana" panose="020B0604030504040204" pitchFamily="34" charset="0"/>
                <a:cs typeface="Times New Roman" panose="02020603050405020304" pitchFamily="18" charset="0"/>
              </a:rPr>
              <a:t>Our APPROACH</a:t>
            </a:r>
            <a:endParaRPr lang="en-US" sz="1500" dirty="0">
              <a:solidFill>
                <a:schemeClr val="accent5">
                  <a:lumMod val="50000"/>
                </a:schemeClr>
              </a:solidFill>
              <a:effectLst/>
              <a:latin typeface="Titillium Web" panose="00000500000000000000" pitchFamily="2" charset="0"/>
              <a:ea typeface="Times New Roman" panose="02020603050405020304" pitchFamily="18" charset="0"/>
            </a:endParaRPr>
          </a:p>
        </p:txBody>
      </p:sp>
      <p:sp>
        <p:nvSpPr>
          <p:cNvPr id="13" name="TextBox 28">
            <a:extLst>
              <a:ext uri="{FF2B5EF4-FFF2-40B4-BE49-F238E27FC236}">
                <a16:creationId xmlns:a16="http://schemas.microsoft.com/office/drawing/2014/main" id="{C5DD9182-BBEE-486A-9B8D-B974D76E08D0}"/>
              </a:ext>
            </a:extLst>
          </p:cNvPr>
          <p:cNvSpPr txBox="1"/>
          <p:nvPr/>
        </p:nvSpPr>
        <p:spPr>
          <a:xfrm>
            <a:off x="3183036" y="1386169"/>
            <a:ext cx="417283" cy="368935"/>
          </a:xfrm>
          <a:prstGeom prst="rect">
            <a:avLst/>
          </a:prstGeom>
          <a:noFill/>
        </p:spPr>
        <p:txBody>
          <a:bodyPr wrap="square" rtlCol="0" anchor="ctr" anchorCtr="0">
            <a:noAutofit/>
          </a:bodyPr>
          <a:lstStyle/>
          <a:p>
            <a:pPr marL="0" marR="0" algn="r">
              <a:spcBef>
                <a:spcPts val="0"/>
              </a:spcBef>
              <a:spcAft>
                <a:spcPts val="0"/>
              </a:spcAft>
            </a:pPr>
            <a:r>
              <a:rPr lang="sr-Latn-RS" sz="1500" b="1" kern="1200" dirty="0">
                <a:effectLst/>
                <a:latin typeface="Titillium Web" panose="00000500000000000000" pitchFamily="2" charset="0"/>
                <a:ea typeface="Verdana" panose="020B0604030504040204" pitchFamily="34" charset="0"/>
                <a:cs typeface="Times New Roman" panose="02020603050405020304" pitchFamily="18" charset="0"/>
              </a:rPr>
              <a:t>0</a:t>
            </a:r>
            <a:r>
              <a:rPr lang="en-US" sz="1500" b="1" kern="1200" dirty="0">
                <a:effectLst/>
                <a:latin typeface="Titillium Web" panose="00000500000000000000" pitchFamily="2" charset="0"/>
                <a:ea typeface="Verdana" panose="020B0604030504040204" pitchFamily="34" charset="0"/>
                <a:cs typeface="Times New Roman" panose="02020603050405020304" pitchFamily="18" charset="0"/>
              </a:rPr>
              <a:t>7</a:t>
            </a:r>
            <a:endParaRPr lang="en-US" sz="1500" dirty="0">
              <a:effectLst/>
              <a:latin typeface="Titillium Web" panose="00000500000000000000" pitchFamily="2" charset="0"/>
              <a:ea typeface="Times New Roman" panose="02020603050405020304" pitchFamily="18" charset="0"/>
            </a:endParaRPr>
          </a:p>
        </p:txBody>
      </p:sp>
      <p:sp>
        <p:nvSpPr>
          <p:cNvPr id="14" name="TextBox 42">
            <a:extLst>
              <a:ext uri="{FF2B5EF4-FFF2-40B4-BE49-F238E27FC236}">
                <a16:creationId xmlns:a16="http://schemas.microsoft.com/office/drawing/2014/main" id="{FCD85FBB-2B54-4748-B58B-C3E599FCCCE1}"/>
              </a:ext>
            </a:extLst>
          </p:cNvPr>
          <p:cNvSpPr txBox="1"/>
          <p:nvPr/>
        </p:nvSpPr>
        <p:spPr>
          <a:xfrm>
            <a:off x="4461167" y="1601661"/>
            <a:ext cx="1958477" cy="952500"/>
          </a:xfrm>
          <a:prstGeom prst="rect">
            <a:avLst/>
          </a:prstGeom>
          <a:noFill/>
        </p:spPr>
        <p:txBody>
          <a:bodyPr wrap="square" rtlCol="0" anchor="ctr" anchorCtr="0">
            <a:noAutofit/>
          </a:bodyPr>
          <a:lstStyle/>
          <a:p>
            <a:pPr marL="0" marR="0"/>
            <a:r>
              <a:rPr lang="en-GB" sz="1500" b="1" kern="1200" dirty="0">
                <a:solidFill>
                  <a:schemeClr val="accent5">
                    <a:lumMod val="50000"/>
                  </a:schemeClr>
                </a:solidFill>
                <a:effectLst/>
                <a:latin typeface="Titillium Web" panose="00000500000000000000" pitchFamily="2" charset="0"/>
                <a:ea typeface="Verdana" panose="020B0604030504040204" pitchFamily="34" charset="0"/>
                <a:cs typeface="Times New Roman" panose="02020603050405020304" pitchFamily="18" charset="0"/>
              </a:rPr>
              <a:t>Our INTEGRITY</a:t>
            </a:r>
            <a:endParaRPr lang="en-US" sz="1500" b="1" dirty="0">
              <a:solidFill>
                <a:schemeClr val="accent5">
                  <a:lumMod val="50000"/>
                </a:schemeClr>
              </a:solidFill>
              <a:effectLst/>
              <a:latin typeface="Titillium Web" panose="00000500000000000000" pitchFamily="2" charset="0"/>
              <a:ea typeface="Times New Roman" panose="02020603050405020304" pitchFamily="18" charset="0"/>
            </a:endParaRPr>
          </a:p>
          <a:p>
            <a:pPr marL="0" marR="0"/>
            <a:r>
              <a:rPr lang="en-GB" sz="1500" b="1" kern="1200" dirty="0">
                <a:solidFill>
                  <a:schemeClr val="accent5">
                    <a:lumMod val="50000"/>
                  </a:schemeClr>
                </a:solidFill>
                <a:effectLst/>
                <a:latin typeface="Titillium Web" panose="00000500000000000000" pitchFamily="2" charset="0"/>
                <a:ea typeface="Verdana" panose="020B0604030504040204" pitchFamily="34" charset="0"/>
                <a:cs typeface="Times New Roman" panose="02020603050405020304" pitchFamily="18" charset="0"/>
              </a:rPr>
              <a:t>Our PEOPLE</a:t>
            </a:r>
            <a:endParaRPr lang="en-US" sz="1500" b="1" dirty="0">
              <a:solidFill>
                <a:schemeClr val="accent5">
                  <a:lumMod val="50000"/>
                </a:schemeClr>
              </a:solidFill>
              <a:latin typeface="Titillium Web" panose="00000500000000000000" pitchFamily="2" charset="0"/>
              <a:ea typeface="Verdana" panose="020B0604030504040204" pitchFamily="34" charset="0"/>
            </a:endParaRPr>
          </a:p>
          <a:p>
            <a:pPr marL="0" marR="0"/>
            <a:r>
              <a:rPr lang="en-GB" sz="1500" b="1" kern="1200" dirty="0">
                <a:solidFill>
                  <a:schemeClr val="accent5">
                    <a:lumMod val="50000"/>
                  </a:schemeClr>
                </a:solidFill>
                <a:effectLst/>
                <a:latin typeface="Titillium Web" panose="00000500000000000000" pitchFamily="2" charset="0"/>
                <a:ea typeface="Verdana" panose="020B0604030504040204" pitchFamily="34" charset="0"/>
                <a:cs typeface="Times New Roman" panose="02020603050405020304" pitchFamily="18" charset="0"/>
              </a:rPr>
              <a:t>Our INNOVATIONS</a:t>
            </a:r>
            <a:endParaRPr lang="en-US" sz="1500" b="1" dirty="0">
              <a:solidFill>
                <a:schemeClr val="accent5">
                  <a:lumMod val="50000"/>
                </a:schemeClr>
              </a:solidFill>
              <a:effectLst/>
              <a:latin typeface="Titillium Web" panose="00000500000000000000" pitchFamily="2" charset="0"/>
              <a:ea typeface="Times New Roman" panose="02020603050405020304" pitchFamily="18" charset="0"/>
            </a:endParaRPr>
          </a:p>
        </p:txBody>
      </p:sp>
      <p:sp>
        <p:nvSpPr>
          <p:cNvPr id="18" name="TextBox 29">
            <a:extLst>
              <a:ext uri="{FF2B5EF4-FFF2-40B4-BE49-F238E27FC236}">
                <a16:creationId xmlns:a16="http://schemas.microsoft.com/office/drawing/2014/main" id="{603382CD-CFFB-4D32-A31B-F273AB280036}"/>
              </a:ext>
            </a:extLst>
          </p:cNvPr>
          <p:cNvSpPr txBox="1"/>
          <p:nvPr/>
        </p:nvSpPr>
        <p:spPr>
          <a:xfrm>
            <a:off x="3744805" y="1384960"/>
            <a:ext cx="2786253" cy="368935"/>
          </a:xfrm>
          <a:prstGeom prst="rect">
            <a:avLst/>
          </a:prstGeom>
          <a:noFill/>
        </p:spPr>
        <p:txBody>
          <a:bodyPr wrap="square" rtlCol="0" anchor="ctr" anchorCtr="0">
            <a:noAutofit/>
          </a:bodyPr>
          <a:lstStyle/>
          <a:p>
            <a:pPr marL="0" marR="0">
              <a:spcBef>
                <a:spcPts val="0"/>
              </a:spcBef>
              <a:spcAft>
                <a:spcPts val="0"/>
              </a:spcAft>
            </a:pPr>
            <a:r>
              <a:rPr lang="en-GB" sz="1700" b="1" kern="1200" dirty="0">
                <a:solidFill>
                  <a:schemeClr val="accent4">
                    <a:lumMod val="40000"/>
                    <a:lumOff val="60000"/>
                  </a:schemeClr>
                </a:solidFill>
                <a:effectLst/>
                <a:latin typeface="Titillium Web" panose="00000500000000000000" pitchFamily="2" charset="0"/>
                <a:ea typeface="Verdana" panose="020B0604030504040204" pitchFamily="34" charset="0"/>
                <a:cs typeface="Times New Roman" panose="02020603050405020304" pitchFamily="18" charset="0"/>
              </a:rPr>
              <a:t>About | Our CORE VALUES</a:t>
            </a:r>
            <a:endParaRPr lang="en-US" sz="1700" b="1" dirty="0">
              <a:solidFill>
                <a:schemeClr val="accent4">
                  <a:lumMod val="40000"/>
                  <a:lumOff val="60000"/>
                </a:schemeClr>
              </a:solidFill>
              <a:effectLst/>
              <a:latin typeface="Titillium Web" panose="00000500000000000000" pitchFamily="2" charset="0"/>
              <a:ea typeface="Times New Roman" panose="02020603050405020304" pitchFamily="18" charset="0"/>
            </a:endParaRPr>
          </a:p>
        </p:txBody>
      </p:sp>
      <p:sp>
        <p:nvSpPr>
          <p:cNvPr id="19" name="TextBox 29">
            <a:extLst>
              <a:ext uri="{FF2B5EF4-FFF2-40B4-BE49-F238E27FC236}">
                <a16:creationId xmlns:a16="http://schemas.microsoft.com/office/drawing/2014/main" id="{7D97C912-4FED-4558-8556-4A4230AA0A01}"/>
              </a:ext>
            </a:extLst>
          </p:cNvPr>
          <p:cNvSpPr txBox="1"/>
          <p:nvPr/>
        </p:nvSpPr>
        <p:spPr>
          <a:xfrm>
            <a:off x="3729964" y="3654357"/>
            <a:ext cx="3071413" cy="368935"/>
          </a:xfrm>
          <a:prstGeom prst="rect">
            <a:avLst/>
          </a:prstGeom>
          <a:noFill/>
        </p:spPr>
        <p:txBody>
          <a:bodyPr wrap="square" rtlCol="0" anchor="ctr" anchorCtr="0">
            <a:noAutofit/>
          </a:bodyPr>
          <a:lstStyle/>
          <a:p>
            <a:pPr marL="0" marR="0">
              <a:spcBef>
                <a:spcPts val="0"/>
              </a:spcBef>
              <a:spcAft>
                <a:spcPts val="0"/>
              </a:spcAft>
            </a:pPr>
            <a:r>
              <a:rPr lang="en-GB" sz="1700" b="1" kern="1200" dirty="0">
                <a:solidFill>
                  <a:schemeClr val="bg2">
                    <a:lumMod val="20000"/>
                    <a:lumOff val="80000"/>
                  </a:schemeClr>
                </a:solidFill>
                <a:effectLst/>
                <a:latin typeface="Titillium Web" panose="00000500000000000000" pitchFamily="2" charset="0"/>
                <a:ea typeface="Verdana" panose="020B0604030504040204" pitchFamily="34" charset="0"/>
                <a:cs typeface="Times New Roman" panose="02020603050405020304" pitchFamily="18" charset="0"/>
              </a:rPr>
              <a:t>About | Our COLLABORATIONS</a:t>
            </a:r>
            <a:endParaRPr lang="en-US" sz="1700" dirty="0">
              <a:solidFill>
                <a:schemeClr val="bg2">
                  <a:lumMod val="20000"/>
                  <a:lumOff val="80000"/>
                </a:schemeClr>
              </a:solidFill>
              <a:effectLst/>
              <a:latin typeface="Titillium Web" panose="00000500000000000000" pitchFamily="2" charset="0"/>
              <a:ea typeface="Times New Roman" panose="02020603050405020304" pitchFamily="18" charset="0"/>
            </a:endParaRPr>
          </a:p>
        </p:txBody>
      </p:sp>
      <p:sp>
        <p:nvSpPr>
          <p:cNvPr id="21" name="TextBox 28">
            <a:extLst>
              <a:ext uri="{FF2B5EF4-FFF2-40B4-BE49-F238E27FC236}">
                <a16:creationId xmlns:a16="http://schemas.microsoft.com/office/drawing/2014/main" id="{09A1B419-9A9E-4F1B-8688-00AFCCEFDEF1}"/>
              </a:ext>
            </a:extLst>
          </p:cNvPr>
          <p:cNvSpPr txBox="1"/>
          <p:nvPr/>
        </p:nvSpPr>
        <p:spPr>
          <a:xfrm>
            <a:off x="3157022" y="802346"/>
            <a:ext cx="438018" cy="368935"/>
          </a:xfrm>
          <a:prstGeom prst="rect">
            <a:avLst/>
          </a:prstGeom>
          <a:noFill/>
        </p:spPr>
        <p:txBody>
          <a:bodyPr wrap="square" rtlCol="0" anchor="ctr" anchorCtr="0">
            <a:noAutofit/>
          </a:bodyPr>
          <a:lstStyle/>
          <a:p>
            <a:pPr marL="0" marR="0" algn="r">
              <a:spcBef>
                <a:spcPts val="0"/>
              </a:spcBef>
              <a:spcAft>
                <a:spcPts val="0"/>
              </a:spcAft>
            </a:pPr>
            <a:r>
              <a:rPr lang="sr-Latn-RS" sz="1500" b="1" kern="1200" dirty="0">
                <a:effectLst/>
                <a:latin typeface="Titillium Web" panose="00000500000000000000" pitchFamily="2" charset="0"/>
                <a:ea typeface="Verdana" panose="020B0604030504040204" pitchFamily="34" charset="0"/>
                <a:cs typeface="Times New Roman" panose="02020603050405020304" pitchFamily="18" charset="0"/>
              </a:rPr>
              <a:t>0</a:t>
            </a:r>
            <a:r>
              <a:rPr lang="en-US" sz="1500" b="1" kern="1200" dirty="0">
                <a:effectLst/>
                <a:latin typeface="Titillium Web" panose="00000500000000000000" pitchFamily="2" charset="0"/>
                <a:ea typeface="Verdana" panose="020B0604030504040204" pitchFamily="34" charset="0"/>
                <a:cs typeface="Times New Roman" panose="02020603050405020304" pitchFamily="18" charset="0"/>
              </a:rPr>
              <a:t>4</a:t>
            </a:r>
            <a:endParaRPr lang="en-US" sz="1500" dirty="0">
              <a:effectLst/>
              <a:latin typeface="Titillium Web" panose="00000500000000000000" pitchFamily="2" charset="0"/>
              <a:ea typeface="Times New Roman" panose="02020603050405020304" pitchFamily="18" charset="0"/>
            </a:endParaRPr>
          </a:p>
        </p:txBody>
      </p:sp>
      <p:sp>
        <p:nvSpPr>
          <p:cNvPr id="22" name="TextBox 28">
            <a:extLst>
              <a:ext uri="{FF2B5EF4-FFF2-40B4-BE49-F238E27FC236}">
                <a16:creationId xmlns:a16="http://schemas.microsoft.com/office/drawing/2014/main" id="{57702ACE-D1BF-45BF-81D4-F6312D7CFF67}"/>
              </a:ext>
            </a:extLst>
          </p:cNvPr>
          <p:cNvSpPr txBox="1"/>
          <p:nvPr/>
        </p:nvSpPr>
        <p:spPr>
          <a:xfrm>
            <a:off x="3185146" y="3662263"/>
            <a:ext cx="458764" cy="368935"/>
          </a:xfrm>
          <a:prstGeom prst="rect">
            <a:avLst/>
          </a:prstGeom>
          <a:noFill/>
        </p:spPr>
        <p:txBody>
          <a:bodyPr wrap="square" rtlCol="0" anchor="ctr" anchorCtr="0">
            <a:noAutofit/>
          </a:bodyPr>
          <a:lstStyle/>
          <a:p>
            <a:pPr marL="0" marR="0" algn="r">
              <a:spcBef>
                <a:spcPts val="0"/>
              </a:spcBef>
              <a:spcAft>
                <a:spcPts val="0"/>
              </a:spcAft>
            </a:pPr>
            <a:r>
              <a:rPr lang="en-US" sz="1500" b="1" kern="1200" dirty="0">
                <a:solidFill>
                  <a:schemeClr val="accent5">
                    <a:lumMod val="50000"/>
                  </a:schemeClr>
                </a:solidFill>
                <a:effectLst/>
                <a:latin typeface="Titillium Web" panose="00000500000000000000" pitchFamily="2" charset="0"/>
                <a:ea typeface="Verdana" panose="020B0604030504040204" pitchFamily="34" charset="0"/>
                <a:cs typeface="Times New Roman" panose="02020603050405020304" pitchFamily="18" charset="0"/>
              </a:rPr>
              <a:t>1</a:t>
            </a:r>
            <a:r>
              <a:rPr lang="sr-Latn-RS" sz="1500" b="1" kern="1200" dirty="0">
                <a:solidFill>
                  <a:schemeClr val="accent5">
                    <a:lumMod val="50000"/>
                  </a:schemeClr>
                </a:solidFill>
                <a:effectLst/>
                <a:latin typeface="Titillium Web" panose="00000500000000000000" pitchFamily="2" charset="0"/>
                <a:ea typeface="Verdana" panose="020B0604030504040204" pitchFamily="34" charset="0"/>
                <a:cs typeface="Times New Roman" panose="02020603050405020304" pitchFamily="18" charset="0"/>
              </a:rPr>
              <a:t>0</a:t>
            </a:r>
            <a:endParaRPr lang="en-US" sz="1500" dirty="0">
              <a:solidFill>
                <a:schemeClr val="accent5">
                  <a:lumMod val="50000"/>
                </a:schemeClr>
              </a:solidFill>
              <a:effectLst/>
              <a:latin typeface="Titillium Web" panose="00000500000000000000" pitchFamily="2" charset="0"/>
              <a:ea typeface="Times New Roman" panose="02020603050405020304" pitchFamily="18" charset="0"/>
            </a:endParaRPr>
          </a:p>
        </p:txBody>
      </p:sp>
      <p:sp>
        <p:nvSpPr>
          <p:cNvPr id="26" name="TextBox 29">
            <a:extLst>
              <a:ext uri="{FF2B5EF4-FFF2-40B4-BE49-F238E27FC236}">
                <a16:creationId xmlns:a16="http://schemas.microsoft.com/office/drawing/2014/main" id="{FEB66FA2-9A2B-4709-82DB-641EBAB12D89}"/>
              </a:ext>
            </a:extLst>
          </p:cNvPr>
          <p:cNvSpPr txBox="1"/>
          <p:nvPr/>
        </p:nvSpPr>
        <p:spPr>
          <a:xfrm>
            <a:off x="4348200" y="4881623"/>
            <a:ext cx="2714906" cy="368935"/>
          </a:xfrm>
          <a:prstGeom prst="rect">
            <a:avLst/>
          </a:prstGeom>
          <a:noFill/>
        </p:spPr>
        <p:txBody>
          <a:bodyPr wrap="square" rtlCol="0" anchor="ctr" anchorCtr="0">
            <a:noAutofit/>
          </a:bodyPr>
          <a:lstStyle/>
          <a:p>
            <a:pPr marL="0" marR="0">
              <a:spcBef>
                <a:spcPts val="0"/>
              </a:spcBef>
              <a:spcAft>
                <a:spcPts val="0"/>
              </a:spcAft>
            </a:pPr>
            <a:r>
              <a:rPr lang="en-GB" sz="1500" b="1" kern="1200" dirty="0">
                <a:effectLst/>
                <a:latin typeface="Titillium Web" panose="00000500000000000000" pitchFamily="2" charset="0"/>
                <a:ea typeface="Verdana" panose="020B0604030504040204" pitchFamily="34" charset="0"/>
                <a:cs typeface="Times New Roman" panose="02020603050405020304" pitchFamily="18" charset="0"/>
              </a:rPr>
              <a:t>|</a:t>
            </a:r>
            <a:r>
              <a:rPr lang="en-GB" sz="1500" b="1" kern="1200" dirty="0">
                <a:solidFill>
                  <a:srgbClr val="002060"/>
                </a:solidFill>
                <a:effectLst/>
                <a:latin typeface="Titillium Web" panose="00000500000000000000" pitchFamily="2" charset="0"/>
                <a:ea typeface="Verdana" panose="020B0604030504040204" pitchFamily="34" charset="0"/>
                <a:cs typeface="Times New Roman" panose="02020603050405020304" pitchFamily="18" charset="0"/>
              </a:rPr>
              <a:t> </a:t>
            </a:r>
            <a:r>
              <a:rPr lang="en-GB" sz="1500" b="1" kern="1200" dirty="0">
                <a:solidFill>
                  <a:schemeClr val="accent5">
                    <a:lumMod val="50000"/>
                  </a:schemeClr>
                </a:solidFill>
                <a:effectLst/>
                <a:latin typeface="Titillium Web" panose="00000500000000000000" pitchFamily="2" charset="0"/>
                <a:ea typeface="Verdana" panose="020B0604030504040204" pitchFamily="34" charset="0"/>
                <a:cs typeface="Times New Roman" panose="02020603050405020304" pitchFamily="18" charset="0"/>
              </a:rPr>
              <a:t>Our TEAMSMANSHIP</a:t>
            </a:r>
            <a:endParaRPr lang="en-US" sz="1500" b="1" dirty="0">
              <a:solidFill>
                <a:schemeClr val="accent5">
                  <a:lumMod val="50000"/>
                </a:schemeClr>
              </a:solidFill>
              <a:effectLst/>
              <a:latin typeface="Titillium Web" panose="00000500000000000000" pitchFamily="2" charset="0"/>
              <a:ea typeface="Times New Roman" panose="02020603050405020304" pitchFamily="18" charset="0"/>
            </a:endParaRPr>
          </a:p>
        </p:txBody>
      </p:sp>
      <p:sp>
        <p:nvSpPr>
          <p:cNvPr id="27" name="TextBox 28">
            <a:extLst>
              <a:ext uri="{FF2B5EF4-FFF2-40B4-BE49-F238E27FC236}">
                <a16:creationId xmlns:a16="http://schemas.microsoft.com/office/drawing/2014/main" id="{C650FB5D-914B-4821-8FFE-D381BCFAD18F}"/>
              </a:ext>
            </a:extLst>
          </p:cNvPr>
          <p:cNvSpPr txBox="1"/>
          <p:nvPr/>
        </p:nvSpPr>
        <p:spPr>
          <a:xfrm>
            <a:off x="3211187" y="5196082"/>
            <a:ext cx="438488" cy="368935"/>
          </a:xfrm>
          <a:prstGeom prst="rect">
            <a:avLst/>
          </a:prstGeom>
          <a:noFill/>
        </p:spPr>
        <p:txBody>
          <a:bodyPr wrap="square" rtlCol="0" anchor="ctr" anchorCtr="0">
            <a:noAutofit/>
          </a:bodyPr>
          <a:lstStyle/>
          <a:p>
            <a:pPr marL="0" marR="0" algn="r">
              <a:spcBef>
                <a:spcPts val="0"/>
              </a:spcBef>
              <a:spcAft>
                <a:spcPts val="0"/>
              </a:spcAft>
            </a:pPr>
            <a:r>
              <a:rPr lang="en-US" sz="1500" b="1" dirty="0">
                <a:solidFill>
                  <a:schemeClr val="accent5">
                    <a:lumMod val="50000"/>
                  </a:schemeClr>
                </a:solidFill>
                <a:latin typeface="Titillium Web" panose="00000500000000000000" pitchFamily="2" charset="0"/>
                <a:ea typeface="Verdana" panose="020B0604030504040204" pitchFamily="34" charset="0"/>
                <a:cs typeface="Times New Roman" panose="02020603050405020304" pitchFamily="18" charset="0"/>
              </a:rPr>
              <a:t>16</a:t>
            </a:r>
            <a:endParaRPr lang="en-US" sz="1500" b="1" dirty="0">
              <a:solidFill>
                <a:schemeClr val="accent5">
                  <a:lumMod val="50000"/>
                </a:schemeClr>
              </a:solidFill>
              <a:effectLst/>
              <a:latin typeface="Titillium Web" panose="00000500000000000000" pitchFamily="2" charset="0"/>
              <a:ea typeface="Times New Roman" panose="02020603050405020304" pitchFamily="18" charset="0"/>
            </a:endParaRPr>
          </a:p>
        </p:txBody>
      </p:sp>
      <p:sp>
        <p:nvSpPr>
          <p:cNvPr id="25" name="TextBox 28">
            <a:extLst>
              <a:ext uri="{FF2B5EF4-FFF2-40B4-BE49-F238E27FC236}">
                <a16:creationId xmlns:a16="http://schemas.microsoft.com/office/drawing/2014/main" id="{C46B898D-0F48-4B9E-9E0A-EB90860CB53B}"/>
              </a:ext>
            </a:extLst>
          </p:cNvPr>
          <p:cNvSpPr txBox="1"/>
          <p:nvPr/>
        </p:nvSpPr>
        <p:spPr>
          <a:xfrm>
            <a:off x="3166742" y="500447"/>
            <a:ext cx="431599" cy="368935"/>
          </a:xfrm>
          <a:prstGeom prst="rect">
            <a:avLst/>
          </a:prstGeom>
          <a:noFill/>
        </p:spPr>
        <p:txBody>
          <a:bodyPr wrap="square" rtlCol="0" anchor="ctr" anchorCtr="0">
            <a:noAutofit/>
          </a:bodyPr>
          <a:lstStyle/>
          <a:p>
            <a:pPr marL="0" marR="0" algn="r">
              <a:spcBef>
                <a:spcPts val="0"/>
              </a:spcBef>
              <a:spcAft>
                <a:spcPts val="0"/>
              </a:spcAft>
            </a:pPr>
            <a:r>
              <a:rPr lang="sr-Latn-RS" sz="1500" b="1" kern="1200" dirty="0">
                <a:effectLst/>
                <a:latin typeface="Titillium Web" panose="00000500000000000000" pitchFamily="2" charset="0"/>
                <a:ea typeface="Verdana" panose="020B0604030504040204" pitchFamily="34" charset="0"/>
                <a:cs typeface="Times New Roman" panose="02020603050405020304" pitchFamily="18" charset="0"/>
              </a:rPr>
              <a:t>0</a:t>
            </a:r>
            <a:r>
              <a:rPr lang="en-US" sz="1500" b="1" kern="1200" dirty="0">
                <a:effectLst/>
                <a:latin typeface="Titillium Web" panose="00000500000000000000" pitchFamily="2" charset="0"/>
                <a:ea typeface="Verdana" panose="020B0604030504040204" pitchFamily="34" charset="0"/>
                <a:cs typeface="Times New Roman" panose="02020603050405020304" pitchFamily="18" charset="0"/>
              </a:rPr>
              <a:t>3</a:t>
            </a:r>
            <a:endParaRPr lang="en-US" sz="1500" dirty="0">
              <a:effectLst/>
              <a:latin typeface="Titillium Web" panose="00000500000000000000" pitchFamily="2" charset="0"/>
              <a:ea typeface="Times New Roman" panose="02020603050405020304" pitchFamily="18" charset="0"/>
            </a:endParaRPr>
          </a:p>
        </p:txBody>
      </p:sp>
      <p:sp>
        <p:nvSpPr>
          <p:cNvPr id="28" name="TextBox 27">
            <a:extLst>
              <a:ext uri="{FF2B5EF4-FFF2-40B4-BE49-F238E27FC236}">
                <a16:creationId xmlns:a16="http://schemas.microsoft.com/office/drawing/2014/main" id="{D75C872F-A4DF-4FE1-892F-A243604B81B4}"/>
              </a:ext>
            </a:extLst>
          </p:cNvPr>
          <p:cNvSpPr txBox="1"/>
          <p:nvPr/>
        </p:nvSpPr>
        <p:spPr>
          <a:xfrm>
            <a:off x="3685421" y="5772397"/>
            <a:ext cx="5110221" cy="73866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2100" b="1" dirty="0">
                <a:latin typeface="Titillium Web" panose="00000500000000000000" pitchFamily="2" charset="0"/>
              </a:rPr>
              <a:t>“</a:t>
            </a:r>
            <a:r>
              <a:rPr lang="en-US" sz="1700" dirty="0">
                <a:latin typeface="Titillium Web" panose="00000500000000000000" pitchFamily="2" charset="0"/>
              </a:rPr>
              <a:t>when we Empower</a:t>
            </a:r>
            <a:r>
              <a:rPr lang="en-US" sz="2100" dirty="0">
                <a:solidFill>
                  <a:schemeClr val="tx2">
                    <a:lumMod val="60000"/>
                    <a:lumOff val="40000"/>
                  </a:schemeClr>
                </a:solidFill>
                <a:latin typeface="Titillium Web" panose="00000500000000000000" pitchFamily="2" charset="0"/>
              </a:rPr>
              <a:t> </a:t>
            </a:r>
            <a:r>
              <a:rPr lang="en-US" sz="2100" dirty="0">
                <a:solidFill>
                  <a:schemeClr val="accent4">
                    <a:lumMod val="40000"/>
                    <a:lumOff val="60000"/>
                  </a:schemeClr>
                </a:solidFill>
                <a:latin typeface="Titillium Web" panose="00000500000000000000" pitchFamily="2" charset="0"/>
              </a:rPr>
              <a:t>EACH OTHER,</a:t>
            </a:r>
            <a:r>
              <a:rPr lang="en-US" sz="2100" dirty="0">
                <a:solidFill>
                  <a:schemeClr val="tx2">
                    <a:lumMod val="60000"/>
                    <a:lumOff val="40000"/>
                  </a:schemeClr>
                </a:solidFill>
                <a:latin typeface="Titillium Web" panose="00000500000000000000" pitchFamily="2" charset="0"/>
              </a:rPr>
              <a:t> </a:t>
            </a:r>
            <a:r>
              <a:rPr lang="en-US" sz="1700" dirty="0">
                <a:latin typeface="Titillium Web" panose="00000500000000000000" pitchFamily="2" charset="0"/>
              </a:rPr>
              <a:t>we Encourage</a:t>
            </a:r>
            <a:r>
              <a:rPr lang="en-US" sz="1700" dirty="0">
                <a:solidFill>
                  <a:schemeClr val="tx2">
                    <a:lumMod val="60000"/>
                    <a:lumOff val="40000"/>
                  </a:schemeClr>
                </a:solidFill>
                <a:latin typeface="Titillium Web" panose="00000500000000000000" pitchFamily="2" charset="0"/>
              </a:rPr>
              <a:t>  </a:t>
            </a:r>
            <a:r>
              <a:rPr lang="en-US" sz="2100" b="1" dirty="0">
                <a:solidFill>
                  <a:schemeClr val="accent1">
                    <a:lumMod val="75000"/>
                  </a:schemeClr>
                </a:solidFill>
                <a:latin typeface="Titillium Web" panose="00000500000000000000" pitchFamily="2" charset="0"/>
              </a:rPr>
              <a:t>OUR FOOTPRINTS</a:t>
            </a:r>
            <a:r>
              <a:rPr lang="en-US" sz="2100" dirty="0">
                <a:solidFill>
                  <a:schemeClr val="tx2">
                    <a:lumMod val="60000"/>
                    <a:lumOff val="40000"/>
                  </a:schemeClr>
                </a:solidFill>
                <a:latin typeface="Titillium Web" panose="00000500000000000000" pitchFamily="2" charset="0"/>
              </a:rPr>
              <a:t> </a:t>
            </a:r>
            <a:r>
              <a:rPr lang="en-US" sz="1700" dirty="0">
                <a:solidFill>
                  <a:schemeClr val="accent5">
                    <a:lumMod val="50000"/>
                  </a:schemeClr>
                </a:solidFill>
                <a:latin typeface="Titillium Web" panose="00000500000000000000" pitchFamily="2" charset="0"/>
              </a:rPr>
              <a:t>to spread without limitations</a:t>
            </a:r>
            <a:r>
              <a:rPr lang="en-US" sz="1700" dirty="0">
                <a:solidFill>
                  <a:schemeClr val="tx2">
                    <a:lumMod val="60000"/>
                    <a:lumOff val="40000"/>
                  </a:schemeClr>
                </a:solidFill>
                <a:latin typeface="Titillium Web" panose="00000500000000000000" pitchFamily="2" charset="0"/>
              </a:rPr>
              <a:t>.</a:t>
            </a:r>
          </a:p>
        </p:txBody>
      </p:sp>
      <p:sp>
        <p:nvSpPr>
          <p:cNvPr id="31" name="TextBox 29">
            <a:extLst>
              <a:ext uri="{FF2B5EF4-FFF2-40B4-BE49-F238E27FC236}">
                <a16:creationId xmlns:a16="http://schemas.microsoft.com/office/drawing/2014/main" id="{DB015F07-CAEF-48CB-929C-574DBD81B2A7}"/>
              </a:ext>
            </a:extLst>
          </p:cNvPr>
          <p:cNvSpPr txBox="1"/>
          <p:nvPr/>
        </p:nvSpPr>
        <p:spPr>
          <a:xfrm>
            <a:off x="4305355" y="3967366"/>
            <a:ext cx="2124875" cy="368935"/>
          </a:xfrm>
          <a:prstGeom prst="rect">
            <a:avLst/>
          </a:prstGeom>
          <a:noFill/>
        </p:spPr>
        <p:txBody>
          <a:bodyPr wrap="square" rtlCol="0" anchor="ctr" anchorCtr="0">
            <a:noAutofit/>
          </a:bodyPr>
          <a:lstStyle/>
          <a:p>
            <a:pPr marL="0" marR="0">
              <a:spcBef>
                <a:spcPts val="0"/>
              </a:spcBef>
              <a:spcAft>
                <a:spcPts val="0"/>
              </a:spcAft>
            </a:pPr>
            <a:r>
              <a:rPr lang="en-GB" sz="1500" b="1" kern="1200" dirty="0">
                <a:effectLst/>
                <a:latin typeface="Titillium Web" panose="00000500000000000000" pitchFamily="2" charset="0"/>
                <a:ea typeface="Verdana" panose="020B0604030504040204" pitchFamily="34" charset="0"/>
                <a:cs typeface="Times New Roman" panose="02020603050405020304" pitchFamily="18" charset="0"/>
              </a:rPr>
              <a:t> |</a:t>
            </a:r>
            <a:r>
              <a:rPr lang="en-GB" sz="1500" b="1" kern="1200" dirty="0">
                <a:solidFill>
                  <a:srgbClr val="002060"/>
                </a:solidFill>
                <a:effectLst/>
                <a:latin typeface="Titillium Web" panose="00000500000000000000" pitchFamily="2" charset="0"/>
                <a:ea typeface="Verdana" panose="020B0604030504040204" pitchFamily="34" charset="0"/>
                <a:cs typeface="Times New Roman" panose="02020603050405020304" pitchFamily="18" charset="0"/>
              </a:rPr>
              <a:t> </a:t>
            </a:r>
            <a:r>
              <a:rPr lang="en-GB" sz="1500" b="1" kern="1200" dirty="0">
                <a:solidFill>
                  <a:schemeClr val="accent5">
                    <a:lumMod val="50000"/>
                  </a:schemeClr>
                </a:solidFill>
                <a:effectLst/>
                <a:latin typeface="Titillium Web" panose="00000500000000000000" pitchFamily="2" charset="0"/>
                <a:ea typeface="Verdana" panose="020B0604030504040204" pitchFamily="34" charset="0"/>
                <a:cs typeface="Times New Roman" panose="02020603050405020304" pitchFamily="18" charset="0"/>
              </a:rPr>
              <a:t>Our</a:t>
            </a:r>
            <a:r>
              <a:rPr lang="en-GB" sz="1500" b="1" dirty="0">
                <a:solidFill>
                  <a:schemeClr val="accent5">
                    <a:lumMod val="50000"/>
                  </a:schemeClr>
                </a:solidFill>
                <a:latin typeface="Titillium Web" panose="00000500000000000000" pitchFamily="2" charset="0"/>
                <a:ea typeface="Verdana" panose="020B0604030504040204" pitchFamily="34" charset="0"/>
                <a:cs typeface="Times New Roman" panose="02020603050405020304" pitchFamily="18" charset="0"/>
              </a:rPr>
              <a:t> STRENGTHS</a:t>
            </a:r>
          </a:p>
        </p:txBody>
      </p:sp>
      <p:sp>
        <p:nvSpPr>
          <p:cNvPr id="32" name="TextBox 28">
            <a:extLst>
              <a:ext uri="{FF2B5EF4-FFF2-40B4-BE49-F238E27FC236}">
                <a16:creationId xmlns:a16="http://schemas.microsoft.com/office/drawing/2014/main" id="{8369F762-6484-41F4-93FC-8E0486992D4F}"/>
              </a:ext>
            </a:extLst>
          </p:cNvPr>
          <p:cNvSpPr txBox="1"/>
          <p:nvPr/>
        </p:nvSpPr>
        <p:spPr>
          <a:xfrm>
            <a:off x="3183592" y="3973191"/>
            <a:ext cx="459332" cy="368935"/>
          </a:xfrm>
          <a:prstGeom prst="rect">
            <a:avLst/>
          </a:prstGeom>
          <a:noFill/>
        </p:spPr>
        <p:txBody>
          <a:bodyPr wrap="square" rtlCol="0" anchor="ctr" anchorCtr="0">
            <a:noAutofit/>
          </a:bodyPr>
          <a:lstStyle/>
          <a:p>
            <a:pPr marL="0" marR="0" algn="r">
              <a:spcBef>
                <a:spcPts val="0"/>
              </a:spcBef>
              <a:spcAft>
                <a:spcPts val="0"/>
              </a:spcAft>
            </a:pPr>
            <a:r>
              <a:rPr lang="en-US" sz="1500" b="1" dirty="0">
                <a:solidFill>
                  <a:schemeClr val="accent5">
                    <a:lumMod val="50000"/>
                  </a:schemeClr>
                </a:solidFill>
                <a:latin typeface="Titillium Web" panose="00000500000000000000" pitchFamily="2" charset="0"/>
                <a:ea typeface="Verdana" panose="020B0604030504040204" pitchFamily="34" charset="0"/>
                <a:cs typeface="Times New Roman" panose="02020603050405020304" pitchFamily="18" charset="0"/>
              </a:rPr>
              <a:t>11</a:t>
            </a:r>
            <a:endParaRPr lang="en-US" sz="1500" dirty="0">
              <a:solidFill>
                <a:schemeClr val="accent5">
                  <a:lumMod val="50000"/>
                </a:schemeClr>
              </a:solidFill>
              <a:effectLst/>
              <a:latin typeface="Titillium Web" panose="00000500000000000000" pitchFamily="2" charset="0"/>
              <a:ea typeface="Times New Roman" panose="02020603050405020304" pitchFamily="18" charset="0"/>
            </a:endParaRPr>
          </a:p>
        </p:txBody>
      </p:sp>
      <p:sp>
        <p:nvSpPr>
          <p:cNvPr id="35" name="TextBox 28">
            <a:extLst>
              <a:ext uri="{FF2B5EF4-FFF2-40B4-BE49-F238E27FC236}">
                <a16:creationId xmlns:a16="http://schemas.microsoft.com/office/drawing/2014/main" id="{7B7E54DA-5E68-41C8-AFF5-85EB61FC3467}"/>
              </a:ext>
            </a:extLst>
          </p:cNvPr>
          <p:cNvSpPr txBox="1"/>
          <p:nvPr/>
        </p:nvSpPr>
        <p:spPr>
          <a:xfrm>
            <a:off x="3211187" y="4581176"/>
            <a:ext cx="438488" cy="368935"/>
          </a:xfrm>
          <a:prstGeom prst="rect">
            <a:avLst/>
          </a:prstGeom>
          <a:noFill/>
        </p:spPr>
        <p:txBody>
          <a:bodyPr wrap="square" rtlCol="0" anchor="ctr" anchorCtr="0">
            <a:noAutofit/>
          </a:bodyPr>
          <a:lstStyle/>
          <a:p>
            <a:pPr marL="0" marR="0" algn="r">
              <a:spcBef>
                <a:spcPts val="0"/>
              </a:spcBef>
              <a:spcAft>
                <a:spcPts val="0"/>
              </a:spcAft>
            </a:pPr>
            <a:r>
              <a:rPr lang="en-US" sz="1500" b="1" dirty="0">
                <a:solidFill>
                  <a:schemeClr val="accent5">
                    <a:lumMod val="50000"/>
                  </a:schemeClr>
                </a:solidFill>
                <a:latin typeface="Titillium Web" panose="00000500000000000000" pitchFamily="2" charset="0"/>
                <a:ea typeface="Verdana" panose="020B0604030504040204" pitchFamily="34" charset="0"/>
                <a:cs typeface="Times New Roman" panose="02020603050405020304" pitchFamily="18" charset="0"/>
              </a:rPr>
              <a:t>13</a:t>
            </a:r>
            <a:endParaRPr lang="en-US" sz="1500" dirty="0">
              <a:solidFill>
                <a:schemeClr val="accent5">
                  <a:lumMod val="50000"/>
                </a:schemeClr>
              </a:solidFill>
              <a:effectLst/>
              <a:latin typeface="Titillium Web" panose="00000500000000000000" pitchFamily="2" charset="0"/>
              <a:ea typeface="Times New Roman" panose="02020603050405020304" pitchFamily="18" charset="0"/>
            </a:endParaRPr>
          </a:p>
        </p:txBody>
      </p:sp>
      <p:sp>
        <p:nvSpPr>
          <p:cNvPr id="37" name="TextBox 28">
            <a:extLst>
              <a:ext uri="{FF2B5EF4-FFF2-40B4-BE49-F238E27FC236}">
                <a16:creationId xmlns:a16="http://schemas.microsoft.com/office/drawing/2014/main" id="{5BAFA90E-E6B8-4421-BF86-8AC35FDCD043}"/>
              </a:ext>
            </a:extLst>
          </p:cNvPr>
          <p:cNvSpPr txBox="1"/>
          <p:nvPr/>
        </p:nvSpPr>
        <p:spPr>
          <a:xfrm>
            <a:off x="3191798" y="4284715"/>
            <a:ext cx="459332" cy="368935"/>
          </a:xfrm>
          <a:prstGeom prst="rect">
            <a:avLst/>
          </a:prstGeom>
          <a:noFill/>
        </p:spPr>
        <p:txBody>
          <a:bodyPr wrap="square" rtlCol="0" anchor="ctr" anchorCtr="0">
            <a:noAutofit/>
          </a:bodyPr>
          <a:lstStyle/>
          <a:p>
            <a:pPr marL="0" marR="0" algn="r">
              <a:spcBef>
                <a:spcPts val="0"/>
              </a:spcBef>
              <a:spcAft>
                <a:spcPts val="0"/>
              </a:spcAft>
            </a:pPr>
            <a:r>
              <a:rPr lang="en-US" sz="1500" b="1" dirty="0">
                <a:solidFill>
                  <a:schemeClr val="accent5">
                    <a:lumMod val="50000"/>
                  </a:schemeClr>
                </a:solidFill>
                <a:latin typeface="Titillium Web" panose="00000500000000000000" pitchFamily="2" charset="0"/>
                <a:ea typeface="Verdana" panose="020B0604030504040204" pitchFamily="34" charset="0"/>
                <a:cs typeface="Times New Roman" panose="02020603050405020304" pitchFamily="18" charset="0"/>
              </a:rPr>
              <a:t>12</a:t>
            </a:r>
            <a:endParaRPr lang="en-US" sz="1500" dirty="0">
              <a:solidFill>
                <a:schemeClr val="accent5">
                  <a:lumMod val="50000"/>
                </a:schemeClr>
              </a:solidFill>
              <a:effectLst/>
              <a:latin typeface="Titillium Web" panose="00000500000000000000" pitchFamily="2" charset="0"/>
              <a:ea typeface="Times New Roman" panose="02020603050405020304" pitchFamily="18" charset="0"/>
            </a:endParaRPr>
          </a:p>
        </p:txBody>
      </p:sp>
      <p:sp>
        <p:nvSpPr>
          <p:cNvPr id="38" name="TextBox 29">
            <a:extLst>
              <a:ext uri="{FF2B5EF4-FFF2-40B4-BE49-F238E27FC236}">
                <a16:creationId xmlns:a16="http://schemas.microsoft.com/office/drawing/2014/main" id="{2C4912F4-3E74-480D-8A30-BE888A413331}"/>
              </a:ext>
            </a:extLst>
          </p:cNvPr>
          <p:cNvSpPr txBox="1"/>
          <p:nvPr/>
        </p:nvSpPr>
        <p:spPr>
          <a:xfrm>
            <a:off x="4341217" y="4277456"/>
            <a:ext cx="2194061" cy="368935"/>
          </a:xfrm>
          <a:prstGeom prst="rect">
            <a:avLst/>
          </a:prstGeom>
          <a:noFill/>
        </p:spPr>
        <p:txBody>
          <a:bodyPr wrap="square" rtlCol="0" anchor="ctr" anchorCtr="0">
            <a:noAutofit/>
          </a:bodyPr>
          <a:lstStyle/>
          <a:p>
            <a:pPr marL="0" marR="0">
              <a:spcBef>
                <a:spcPts val="0"/>
              </a:spcBef>
              <a:spcAft>
                <a:spcPts val="0"/>
              </a:spcAft>
            </a:pPr>
            <a:r>
              <a:rPr lang="en-GB" sz="1500" b="1" kern="1200" dirty="0">
                <a:effectLst/>
                <a:latin typeface="Titillium Web" panose="00000500000000000000" pitchFamily="2" charset="0"/>
                <a:ea typeface="Verdana" panose="020B0604030504040204" pitchFamily="34" charset="0"/>
                <a:cs typeface="Times New Roman" panose="02020603050405020304" pitchFamily="18" charset="0"/>
              </a:rPr>
              <a:t>|</a:t>
            </a:r>
            <a:r>
              <a:rPr lang="en-GB" sz="1500" b="1" kern="1200" dirty="0">
                <a:solidFill>
                  <a:srgbClr val="002060"/>
                </a:solidFill>
                <a:effectLst/>
                <a:latin typeface="Titillium Web" panose="00000500000000000000" pitchFamily="2" charset="0"/>
                <a:ea typeface="Verdana" panose="020B0604030504040204" pitchFamily="34" charset="0"/>
                <a:cs typeface="Times New Roman" panose="02020603050405020304" pitchFamily="18" charset="0"/>
              </a:rPr>
              <a:t> </a:t>
            </a:r>
            <a:r>
              <a:rPr lang="en-GB" sz="1500" b="1" kern="1200" dirty="0">
                <a:solidFill>
                  <a:schemeClr val="accent5">
                    <a:lumMod val="50000"/>
                  </a:schemeClr>
                </a:solidFill>
                <a:effectLst/>
                <a:latin typeface="Titillium Web" panose="00000500000000000000" pitchFamily="2" charset="0"/>
                <a:ea typeface="Verdana" panose="020B0604030504040204" pitchFamily="34" charset="0"/>
                <a:cs typeface="Times New Roman" panose="02020603050405020304" pitchFamily="18" charset="0"/>
              </a:rPr>
              <a:t>Our BELIEF &amp; FAITH</a:t>
            </a:r>
            <a:r>
              <a:rPr lang="en-GB" sz="1500" b="1" dirty="0">
                <a:solidFill>
                  <a:srgbClr val="002060"/>
                </a:solidFill>
                <a:latin typeface="Titillium Web" panose="00000500000000000000" pitchFamily="2" charset="0"/>
                <a:ea typeface="Verdana" panose="020B0604030504040204" pitchFamily="34" charset="0"/>
                <a:cs typeface="Times New Roman" panose="02020603050405020304" pitchFamily="18" charset="0"/>
              </a:rPr>
              <a:t>  </a:t>
            </a:r>
            <a:endParaRPr lang="en-US" sz="1500" b="1" dirty="0">
              <a:solidFill>
                <a:srgbClr val="002060"/>
              </a:solidFill>
              <a:effectLst/>
              <a:latin typeface="Titillium Web" panose="00000500000000000000" pitchFamily="2" charset="0"/>
              <a:ea typeface="Times New Roman" panose="02020603050405020304" pitchFamily="18" charset="0"/>
            </a:endParaRPr>
          </a:p>
        </p:txBody>
      </p:sp>
      <p:sp>
        <p:nvSpPr>
          <p:cNvPr id="41" name="TextBox 28">
            <a:extLst>
              <a:ext uri="{FF2B5EF4-FFF2-40B4-BE49-F238E27FC236}">
                <a16:creationId xmlns:a16="http://schemas.microsoft.com/office/drawing/2014/main" id="{79FDC634-0E15-4198-95E1-1C3B9471AA23}"/>
              </a:ext>
            </a:extLst>
          </p:cNvPr>
          <p:cNvSpPr txBox="1"/>
          <p:nvPr/>
        </p:nvSpPr>
        <p:spPr>
          <a:xfrm>
            <a:off x="3205293" y="4888505"/>
            <a:ext cx="438488" cy="368935"/>
          </a:xfrm>
          <a:prstGeom prst="rect">
            <a:avLst/>
          </a:prstGeom>
          <a:noFill/>
        </p:spPr>
        <p:txBody>
          <a:bodyPr wrap="square" rtlCol="0" anchor="ctr" anchorCtr="0">
            <a:noAutofit/>
          </a:bodyPr>
          <a:lstStyle/>
          <a:p>
            <a:pPr marL="0" marR="0" algn="r">
              <a:spcBef>
                <a:spcPts val="0"/>
              </a:spcBef>
              <a:spcAft>
                <a:spcPts val="0"/>
              </a:spcAft>
            </a:pPr>
            <a:r>
              <a:rPr lang="en-US" sz="1500" b="1" dirty="0">
                <a:solidFill>
                  <a:schemeClr val="accent5">
                    <a:lumMod val="50000"/>
                  </a:schemeClr>
                </a:solidFill>
                <a:latin typeface="Titillium Web" panose="00000500000000000000" pitchFamily="2" charset="0"/>
                <a:ea typeface="Verdana" panose="020B0604030504040204" pitchFamily="34" charset="0"/>
                <a:cs typeface="Times New Roman" panose="02020603050405020304" pitchFamily="18" charset="0"/>
              </a:rPr>
              <a:t>15</a:t>
            </a:r>
            <a:endParaRPr lang="en-US" sz="1500" dirty="0">
              <a:solidFill>
                <a:schemeClr val="accent5">
                  <a:lumMod val="50000"/>
                </a:schemeClr>
              </a:solidFill>
              <a:effectLst/>
              <a:latin typeface="Titillium Web" panose="00000500000000000000" pitchFamily="2" charset="0"/>
              <a:ea typeface="Times New Roman" panose="02020603050405020304" pitchFamily="18" charset="0"/>
            </a:endParaRPr>
          </a:p>
        </p:txBody>
      </p:sp>
      <p:sp>
        <p:nvSpPr>
          <p:cNvPr id="42" name="TextBox 29">
            <a:extLst>
              <a:ext uri="{FF2B5EF4-FFF2-40B4-BE49-F238E27FC236}">
                <a16:creationId xmlns:a16="http://schemas.microsoft.com/office/drawing/2014/main" id="{E0C47978-EED4-45D4-841F-F5A607EA14BF}"/>
              </a:ext>
            </a:extLst>
          </p:cNvPr>
          <p:cNvSpPr txBox="1"/>
          <p:nvPr/>
        </p:nvSpPr>
        <p:spPr>
          <a:xfrm>
            <a:off x="3735838" y="5201433"/>
            <a:ext cx="3254970" cy="368935"/>
          </a:xfrm>
          <a:prstGeom prst="rect">
            <a:avLst/>
          </a:prstGeom>
          <a:noFill/>
        </p:spPr>
        <p:txBody>
          <a:bodyPr wrap="square" rtlCol="0" anchor="ctr" anchorCtr="0">
            <a:noAutofit/>
          </a:bodyPr>
          <a:lstStyle/>
          <a:p>
            <a:pPr marL="0" marR="0">
              <a:spcBef>
                <a:spcPts val="0"/>
              </a:spcBef>
              <a:spcAft>
                <a:spcPts val="0"/>
              </a:spcAft>
            </a:pPr>
            <a:r>
              <a:rPr lang="en-GB" sz="1700" b="1" kern="1200" dirty="0">
                <a:solidFill>
                  <a:schemeClr val="accent3">
                    <a:lumMod val="40000"/>
                    <a:lumOff val="60000"/>
                  </a:schemeClr>
                </a:solidFill>
                <a:effectLst/>
                <a:latin typeface="Titillium Web" panose="00000500000000000000" pitchFamily="2" charset="0"/>
                <a:ea typeface="Verdana" panose="020B0604030504040204" pitchFamily="34" charset="0"/>
                <a:cs typeface="Times New Roman" panose="02020603050405020304" pitchFamily="18" charset="0"/>
              </a:rPr>
              <a:t>About | Our APPRECIATIONS</a:t>
            </a:r>
            <a:endParaRPr lang="en-US" sz="1700" b="1" dirty="0">
              <a:solidFill>
                <a:schemeClr val="accent3">
                  <a:lumMod val="40000"/>
                  <a:lumOff val="60000"/>
                </a:schemeClr>
              </a:solidFill>
              <a:effectLst/>
              <a:latin typeface="Titillium Web" panose="00000500000000000000" pitchFamily="2" charset="0"/>
              <a:ea typeface="Times New Roman" panose="02020603050405020304" pitchFamily="18" charset="0"/>
            </a:endParaRPr>
          </a:p>
        </p:txBody>
      </p:sp>
      <p:pic>
        <p:nvPicPr>
          <p:cNvPr id="46" name="Picture 45">
            <a:extLst>
              <a:ext uri="{FF2B5EF4-FFF2-40B4-BE49-F238E27FC236}">
                <a16:creationId xmlns:a16="http://schemas.microsoft.com/office/drawing/2014/main" id="{5258A62B-4DDC-C54B-13DC-0435E0D423F2}"/>
              </a:ext>
            </a:extLst>
          </p:cNvPr>
          <p:cNvPicPr>
            <a:picLocks noChangeAspect="1"/>
          </p:cNvPicPr>
          <p:nvPr/>
        </p:nvPicPr>
        <p:blipFill>
          <a:blip r:embed="rId4">
            <a:alphaModFix/>
            <a:extLst>
              <a:ext uri="{BEBA8EAE-BF5A-486C-A8C5-ECC9F3942E4B}">
                <a14:imgProps xmlns:a14="http://schemas.microsoft.com/office/drawing/2010/main">
                  <a14:imgLayer r:embed="rId5">
                    <a14:imgEffect>
                      <a14:artisticCrisscrossEtching/>
                    </a14:imgEffect>
                    <a14:imgEffect>
                      <a14:colorTemperature colorTemp="4700"/>
                    </a14:imgEffect>
                  </a14:imgLayer>
                </a14:imgProps>
              </a:ext>
            </a:extLst>
          </a:blip>
          <a:stretch>
            <a:fillRect/>
          </a:stretch>
        </p:blipFill>
        <p:spPr>
          <a:xfrm>
            <a:off x="6641728" y="1396706"/>
            <a:ext cx="4518712" cy="3193154"/>
          </a:xfrm>
          <a:prstGeom prst="rect">
            <a:avLst/>
          </a:prstGeom>
          <a:ln>
            <a:noFill/>
          </a:ln>
          <a:effectLst/>
        </p:spPr>
      </p:pic>
      <p:sp>
        <p:nvSpPr>
          <p:cNvPr id="45" name="TextBox 29">
            <a:extLst>
              <a:ext uri="{FF2B5EF4-FFF2-40B4-BE49-F238E27FC236}">
                <a16:creationId xmlns:a16="http://schemas.microsoft.com/office/drawing/2014/main" id="{B1D71A6B-5DF4-6289-1039-D47C1D1D3E57}"/>
              </a:ext>
            </a:extLst>
          </p:cNvPr>
          <p:cNvSpPr txBox="1"/>
          <p:nvPr/>
        </p:nvSpPr>
        <p:spPr>
          <a:xfrm>
            <a:off x="4345442" y="4589538"/>
            <a:ext cx="2714906" cy="368935"/>
          </a:xfrm>
          <a:prstGeom prst="rect">
            <a:avLst/>
          </a:prstGeom>
          <a:noFill/>
        </p:spPr>
        <p:txBody>
          <a:bodyPr wrap="square" rtlCol="0" anchor="ctr" anchorCtr="0">
            <a:noAutofit/>
          </a:bodyPr>
          <a:lstStyle/>
          <a:p>
            <a:pPr marL="0" marR="0">
              <a:spcBef>
                <a:spcPts val="0"/>
              </a:spcBef>
              <a:spcAft>
                <a:spcPts val="0"/>
              </a:spcAft>
            </a:pPr>
            <a:r>
              <a:rPr lang="en-GB" sz="1500" b="1" kern="1200" dirty="0">
                <a:effectLst/>
                <a:latin typeface="Titillium Web" panose="00000500000000000000" pitchFamily="2" charset="0"/>
                <a:ea typeface="Verdana" panose="020B0604030504040204" pitchFamily="34" charset="0"/>
                <a:cs typeface="Times New Roman" panose="02020603050405020304" pitchFamily="18" charset="0"/>
              </a:rPr>
              <a:t>|</a:t>
            </a:r>
            <a:r>
              <a:rPr lang="en-GB" sz="1500" b="1" kern="1200" dirty="0">
                <a:solidFill>
                  <a:srgbClr val="002060"/>
                </a:solidFill>
                <a:effectLst/>
                <a:latin typeface="Titillium Web" panose="00000500000000000000" pitchFamily="2" charset="0"/>
                <a:ea typeface="Verdana" panose="020B0604030504040204" pitchFamily="34" charset="0"/>
                <a:cs typeface="Times New Roman" panose="02020603050405020304" pitchFamily="18" charset="0"/>
              </a:rPr>
              <a:t> </a:t>
            </a:r>
            <a:r>
              <a:rPr lang="en-GB" sz="1500" b="1" kern="1200" dirty="0">
                <a:solidFill>
                  <a:schemeClr val="accent5">
                    <a:lumMod val="50000"/>
                  </a:schemeClr>
                </a:solidFill>
                <a:effectLst/>
                <a:latin typeface="Titillium Web" panose="00000500000000000000" pitchFamily="2" charset="0"/>
                <a:ea typeface="Verdana" panose="020B0604030504040204" pitchFamily="34" charset="0"/>
                <a:cs typeface="Times New Roman" panose="02020603050405020304" pitchFamily="18" charset="0"/>
              </a:rPr>
              <a:t>Our WORKMANSHIP</a:t>
            </a:r>
            <a:endParaRPr lang="en-US" sz="1500" b="1" dirty="0">
              <a:solidFill>
                <a:schemeClr val="accent5">
                  <a:lumMod val="50000"/>
                </a:schemeClr>
              </a:solidFill>
              <a:effectLst/>
              <a:latin typeface="Titillium Web" panose="00000500000000000000" pitchFamily="2" charset="0"/>
              <a:ea typeface="Times New Roman" panose="02020603050405020304" pitchFamily="18" charset="0"/>
            </a:endParaRPr>
          </a:p>
        </p:txBody>
      </p:sp>
      <p:sp>
        <p:nvSpPr>
          <p:cNvPr id="47" name="TextBox 46">
            <a:extLst>
              <a:ext uri="{FF2B5EF4-FFF2-40B4-BE49-F238E27FC236}">
                <a16:creationId xmlns:a16="http://schemas.microsoft.com/office/drawing/2014/main" id="{863D90B1-5508-ED6D-C655-F0DA3B34B2B0}"/>
              </a:ext>
            </a:extLst>
          </p:cNvPr>
          <p:cNvSpPr txBox="1"/>
          <p:nvPr/>
        </p:nvSpPr>
        <p:spPr>
          <a:xfrm>
            <a:off x="3739733" y="2419054"/>
            <a:ext cx="2975003" cy="353943"/>
          </a:xfrm>
          <a:prstGeom prst="rect">
            <a:avLst/>
          </a:prstGeom>
          <a:noFill/>
        </p:spPr>
        <p:txBody>
          <a:bodyPr wrap="square">
            <a:spAutoFit/>
          </a:bodyPr>
          <a:lstStyle/>
          <a:p>
            <a:r>
              <a:rPr lang="en-US" sz="1700" b="1" dirty="0">
                <a:solidFill>
                  <a:srgbClr val="FFFF00"/>
                </a:solidFill>
                <a:latin typeface="Titillium Web" panose="00000500000000000000" pitchFamily="2" charset="0"/>
              </a:rPr>
              <a:t>About | Our COMMITMENT</a:t>
            </a:r>
          </a:p>
        </p:txBody>
      </p:sp>
      <p:sp>
        <p:nvSpPr>
          <p:cNvPr id="48" name="TextBox 47">
            <a:extLst>
              <a:ext uri="{FF2B5EF4-FFF2-40B4-BE49-F238E27FC236}">
                <a16:creationId xmlns:a16="http://schemas.microsoft.com/office/drawing/2014/main" id="{4400F967-DA29-8AC7-45D6-F1221A7B3E6C}"/>
              </a:ext>
            </a:extLst>
          </p:cNvPr>
          <p:cNvSpPr txBox="1"/>
          <p:nvPr/>
        </p:nvSpPr>
        <p:spPr>
          <a:xfrm>
            <a:off x="4228493" y="2750197"/>
            <a:ext cx="1553748" cy="323165"/>
          </a:xfrm>
          <a:prstGeom prst="rect">
            <a:avLst/>
          </a:prstGeom>
          <a:noFill/>
        </p:spPr>
        <p:txBody>
          <a:bodyPr wrap="square">
            <a:spAutoFit/>
          </a:bodyPr>
          <a:lstStyle/>
          <a:p>
            <a:pPr algn="ctr" fontAlgn="base"/>
            <a:r>
              <a:rPr lang="en-US" sz="1500" b="1" dirty="0">
                <a:solidFill>
                  <a:srgbClr val="002060"/>
                </a:solidFill>
                <a:latin typeface="Titillium Web" panose="00000500000000000000" pitchFamily="2" charset="0"/>
              </a:rPr>
              <a:t>    </a:t>
            </a:r>
            <a:r>
              <a:rPr lang="en-US" sz="1500" b="1" dirty="0">
                <a:solidFill>
                  <a:schemeClr val="accent5">
                    <a:lumMod val="50000"/>
                  </a:schemeClr>
                </a:solidFill>
                <a:latin typeface="Titillium Web" panose="00000500000000000000" pitchFamily="2" charset="0"/>
              </a:rPr>
              <a:t>Our MISSION</a:t>
            </a:r>
          </a:p>
        </p:txBody>
      </p:sp>
      <p:sp>
        <p:nvSpPr>
          <p:cNvPr id="50" name="TextBox 49">
            <a:extLst>
              <a:ext uri="{FF2B5EF4-FFF2-40B4-BE49-F238E27FC236}">
                <a16:creationId xmlns:a16="http://schemas.microsoft.com/office/drawing/2014/main" id="{08E5CB83-6A6A-2452-0137-24D52EBA39AF}"/>
              </a:ext>
            </a:extLst>
          </p:cNvPr>
          <p:cNvSpPr txBox="1"/>
          <p:nvPr/>
        </p:nvSpPr>
        <p:spPr>
          <a:xfrm>
            <a:off x="4346709" y="3020377"/>
            <a:ext cx="1380783" cy="369332"/>
          </a:xfrm>
          <a:prstGeom prst="rect">
            <a:avLst/>
          </a:prstGeom>
          <a:noFill/>
        </p:spPr>
        <p:txBody>
          <a:bodyPr wrap="square">
            <a:spAutoFit/>
          </a:bodyPr>
          <a:lstStyle/>
          <a:p>
            <a:r>
              <a:rPr lang="en-US" sz="1500" b="1" dirty="0">
                <a:solidFill>
                  <a:schemeClr val="accent5">
                    <a:lumMod val="50000"/>
                  </a:schemeClr>
                </a:solidFill>
                <a:latin typeface="Titillium Web" panose="00000500000000000000" pitchFamily="2" charset="0"/>
              </a:rPr>
              <a:t>   Our VISION</a:t>
            </a:r>
            <a:r>
              <a:rPr lang="en-US" sz="1800" b="1" dirty="0">
                <a:solidFill>
                  <a:schemeClr val="accent5">
                    <a:lumMod val="50000"/>
                  </a:schemeClr>
                </a:solidFill>
                <a:latin typeface="Titillium Web" panose="00000500000000000000" pitchFamily="2" charset="0"/>
              </a:rPr>
              <a:t> </a:t>
            </a:r>
            <a:endParaRPr lang="en-US" b="1" dirty="0">
              <a:solidFill>
                <a:schemeClr val="accent5">
                  <a:lumMod val="50000"/>
                </a:schemeClr>
              </a:solidFill>
              <a:latin typeface="Titillium Web" panose="00000500000000000000" pitchFamily="2" charset="0"/>
            </a:endParaRPr>
          </a:p>
        </p:txBody>
      </p:sp>
      <p:sp>
        <p:nvSpPr>
          <p:cNvPr id="52" name="TextBox 51">
            <a:extLst>
              <a:ext uri="{FF2B5EF4-FFF2-40B4-BE49-F238E27FC236}">
                <a16:creationId xmlns:a16="http://schemas.microsoft.com/office/drawing/2014/main" id="{F93525BF-E1A1-D3DF-43E0-F0148A65DF0F}"/>
              </a:ext>
            </a:extLst>
          </p:cNvPr>
          <p:cNvSpPr txBox="1"/>
          <p:nvPr/>
        </p:nvSpPr>
        <p:spPr>
          <a:xfrm>
            <a:off x="4233499" y="3343536"/>
            <a:ext cx="1701142" cy="323165"/>
          </a:xfrm>
          <a:prstGeom prst="rect">
            <a:avLst/>
          </a:prstGeom>
          <a:noFill/>
        </p:spPr>
        <p:txBody>
          <a:bodyPr wrap="square">
            <a:spAutoFit/>
          </a:bodyPr>
          <a:lstStyle/>
          <a:p>
            <a:pPr algn="ctr"/>
            <a:r>
              <a:rPr lang="en-US" sz="1500" b="1" dirty="0">
                <a:latin typeface="Titillium Web" panose="00000500000000000000" pitchFamily="2" charset="0"/>
              </a:rPr>
              <a:t>    </a:t>
            </a:r>
            <a:r>
              <a:rPr lang="en-US" sz="1500" b="1" dirty="0">
                <a:solidFill>
                  <a:schemeClr val="accent5">
                    <a:lumMod val="50000"/>
                  </a:schemeClr>
                </a:solidFill>
                <a:latin typeface="Titillium Web" panose="00000500000000000000" pitchFamily="2" charset="0"/>
              </a:rPr>
              <a:t>Our STRATEGY</a:t>
            </a:r>
          </a:p>
        </p:txBody>
      </p:sp>
      <p:pic>
        <p:nvPicPr>
          <p:cNvPr id="7" name="Picture 6">
            <a:extLst>
              <a:ext uri="{FF2B5EF4-FFF2-40B4-BE49-F238E27FC236}">
                <a16:creationId xmlns:a16="http://schemas.microsoft.com/office/drawing/2014/main" id="{548D042E-83F8-CA61-F109-D52A44E12E27}"/>
              </a:ext>
            </a:extLst>
          </p:cNvPr>
          <p:cNvPicPr>
            <a:picLocks noChangeAspect="1"/>
          </p:cNvPicPr>
          <p:nvPr/>
        </p:nvPicPr>
        <p:blipFill>
          <a:blip r:embed="rId6">
            <a:duotone>
              <a:schemeClr val="accent3">
                <a:shade val="45000"/>
                <a:satMod val="135000"/>
              </a:schemeClr>
              <a:prstClr val="white"/>
            </a:duotone>
          </a:blip>
          <a:stretch>
            <a:fillRect/>
          </a:stretch>
        </p:blipFill>
        <p:spPr>
          <a:xfrm rot="21130219">
            <a:off x="9351916" y="1045087"/>
            <a:ext cx="701362" cy="860201"/>
          </a:xfrm>
          <a:prstGeom prst="rect">
            <a:avLst/>
          </a:prstGeom>
          <a:ln>
            <a:noFill/>
          </a:ln>
          <a:effectLst/>
          <a:scene3d>
            <a:camera prst="orthographicFront">
              <a:rot lat="0" lon="0" rev="0"/>
            </a:camera>
            <a:lightRig rig="contrasting" dir="t">
              <a:rot lat="0" lon="0" rev="7800000"/>
            </a:lightRig>
          </a:scene3d>
          <a:sp3d>
            <a:bevelT w="139700" h="139700"/>
          </a:sp3d>
        </p:spPr>
      </p:pic>
      <p:pic>
        <p:nvPicPr>
          <p:cNvPr id="8" name="Picture 7">
            <a:extLst>
              <a:ext uri="{FF2B5EF4-FFF2-40B4-BE49-F238E27FC236}">
                <a16:creationId xmlns:a16="http://schemas.microsoft.com/office/drawing/2014/main" id="{6E50CE0D-5A16-FBA5-97C5-B14FE95CA746}"/>
              </a:ext>
            </a:extLst>
          </p:cNvPr>
          <p:cNvPicPr>
            <a:picLocks noChangeAspect="1"/>
          </p:cNvPicPr>
          <p:nvPr/>
        </p:nvPicPr>
        <p:blipFill>
          <a:blip r:embed="rId6">
            <a:duotone>
              <a:schemeClr val="accent4">
                <a:shade val="45000"/>
                <a:satMod val="135000"/>
              </a:schemeClr>
              <a:prstClr val="white"/>
            </a:duotone>
          </a:blip>
          <a:stretch>
            <a:fillRect/>
          </a:stretch>
        </p:blipFill>
        <p:spPr>
          <a:xfrm rot="1067057" flipH="1">
            <a:off x="8833938" y="1714957"/>
            <a:ext cx="704559" cy="812295"/>
          </a:xfrm>
          <a:prstGeom prst="rect">
            <a:avLst/>
          </a:prstGeom>
          <a:ln>
            <a:noFill/>
          </a:ln>
          <a:effectLst/>
          <a:scene3d>
            <a:camera prst="orthographicFront">
              <a:rot lat="0" lon="0" rev="0"/>
            </a:camera>
            <a:lightRig rig="contrasting" dir="t">
              <a:rot lat="0" lon="0" rev="7800000"/>
            </a:lightRig>
          </a:scene3d>
          <a:sp3d>
            <a:bevelT w="139700" h="139700"/>
          </a:sp3d>
        </p:spPr>
      </p:pic>
      <p:pic>
        <p:nvPicPr>
          <p:cNvPr id="15" name="Picture 14">
            <a:extLst>
              <a:ext uri="{FF2B5EF4-FFF2-40B4-BE49-F238E27FC236}">
                <a16:creationId xmlns:a16="http://schemas.microsoft.com/office/drawing/2014/main" id="{13105CDB-7781-2B63-6496-C1F76A8B1ABC}"/>
              </a:ext>
            </a:extLst>
          </p:cNvPr>
          <p:cNvPicPr>
            <a:picLocks noChangeAspect="1"/>
          </p:cNvPicPr>
          <p:nvPr/>
        </p:nvPicPr>
        <p:blipFill>
          <a:blip r:embed="rId6">
            <a:alphaModFix amt="50000"/>
            <a:duotone>
              <a:prstClr val="black"/>
              <a:schemeClr val="accent5">
                <a:tint val="45000"/>
                <a:satMod val="400000"/>
              </a:schemeClr>
            </a:duotone>
          </a:blip>
          <a:stretch>
            <a:fillRect/>
          </a:stretch>
        </p:blipFill>
        <p:spPr>
          <a:xfrm rot="1058072">
            <a:off x="9078468" y="2431367"/>
            <a:ext cx="852568" cy="1014647"/>
          </a:xfrm>
          <a:prstGeom prst="rect">
            <a:avLst/>
          </a:prstGeom>
          <a:ln>
            <a:noFill/>
          </a:ln>
          <a:effectLst/>
          <a:scene3d>
            <a:camera prst="orthographicFront">
              <a:rot lat="0" lon="0" rev="0"/>
            </a:camera>
            <a:lightRig rig="contrasting" dir="t">
              <a:rot lat="0" lon="0" rev="7800000"/>
            </a:lightRig>
          </a:scene3d>
          <a:sp3d>
            <a:bevelT w="139700" h="139700"/>
          </a:sp3d>
        </p:spPr>
      </p:pic>
      <p:pic>
        <p:nvPicPr>
          <p:cNvPr id="16" name="Picture 15">
            <a:extLst>
              <a:ext uri="{FF2B5EF4-FFF2-40B4-BE49-F238E27FC236}">
                <a16:creationId xmlns:a16="http://schemas.microsoft.com/office/drawing/2014/main" id="{103BC3BA-395F-1ACE-21AE-98C0965077F2}"/>
              </a:ext>
            </a:extLst>
          </p:cNvPr>
          <p:cNvPicPr>
            <a:picLocks noChangeAspect="1"/>
          </p:cNvPicPr>
          <p:nvPr/>
        </p:nvPicPr>
        <p:blipFill>
          <a:blip r:embed="rId6">
            <a:alphaModFix amt="50000"/>
            <a:biLevel thresh="50000"/>
          </a:blip>
          <a:stretch>
            <a:fillRect/>
          </a:stretch>
        </p:blipFill>
        <p:spPr>
          <a:xfrm rot="1427310" flipH="1">
            <a:off x="8212285" y="3385040"/>
            <a:ext cx="834035" cy="909825"/>
          </a:xfrm>
          <a:prstGeom prst="rect">
            <a:avLst/>
          </a:prstGeom>
          <a:ln>
            <a:noFill/>
          </a:ln>
          <a:effectLst/>
          <a:scene3d>
            <a:camera prst="orthographicFront">
              <a:rot lat="0" lon="0" rev="0"/>
            </a:camera>
            <a:lightRig rig="contrasting" dir="t">
              <a:rot lat="0" lon="0" rev="7800000"/>
            </a:lightRig>
          </a:scene3d>
          <a:sp3d>
            <a:bevelT w="139700" h="139700"/>
          </a:sp3d>
        </p:spPr>
      </p:pic>
      <p:sp>
        <p:nvSpPr>
          <p:cNvPr id="5" name="TextBox 4">
            <a:extLst>
              <a:ext uri="{FF2B5EF4-FFF2-40B4-BE49-F238E27FC236}">
                <a16:creationId xmlns:a16="http://schemas.microsoft.com/office/drawing/2014/main" id="{D798262B-160F-AC2B-F4BC-6D17E6C19A5E}"/>
              </a:ext>
            </a:extLst>
          </p:cNvPr>
          <p:cNvSpPr txBox="1"/>
          <p:nvPr/>
        </p:nvSpPr>
        <p:spPr>
          <a:xfrm>
            <a:off x="3198311" y="1100573"/>
            <a:ext cx="431599" cy="323165"/>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r>
              <a:rPr lang="en-US" sz="1500" b="1" dirty="0">
                <a:latin typeface="Titillium Web" panose="00000500000000000000" pitchFamily="2" charset="0"/>
              </a:rPr>
              <a:t>05</a:t>
            </a:r>
          </a:p>
        </p:txBody>
      </p:sp>
      <p:sp>
        <p:nvSpPr>
          <p:cNvPr id="6" name="TextBox 5">
            <a:extLst>
              <a:ext uri="{FF2B5EF4-FFF2-40B4-BE49-F238E27FC236}">
                <a16:creationId xmlns:a16="http://schemas.microsoft.com/office/drawing/2014/main" id="{3046FB1E-B863-1885-2540-C80092EE422E}"/>
              </a:ext>
            </a:extLst>
          </p:cNvPr>
          <p:cNvSpPr txBox="1"/>
          <p:nvPr/>
        </p:nvSpPr>
        <p:spPr>
          <a:xfrm>
            <a:off x="4347325" y="1083299"/>
            <a:ext cx="1696298" cy="323165"/>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none" rtlCol="0">
            <a:spAutoFit/>
          </a:bodyPr>
          <a:lstStyle/>
          <a:p>
            <a:r>
              <a:rPr lang="en-US" sz="1500" b="1" dirty="0">
                <a:latin typeface="Titillium Web" panose="00000500000000000000" pitchFamily="2" charset="0"/>
              </a:rPr>
              <a:t>| </a:t>
            </a:r>
            <a:r>
              <a:rPr lang="en-US" sz="1500" b="1" dirty="0">
                <a:solidFill>
                  <a:schemeClr val="accent5">
                    <a:lumMod val="50000"/>
                  </a:schemeClr>
                </a:solidFill>
                <a:latin typeface="Titillium Web" panose="00000500000000000000" pitchFamily="2" charset="0"/>
              </a:rPr>
              <a:t>Building STAGES</a:t>
            </a:r>
          </a:p>
        </p:txBody>
      </p:sp>
      <p:cxnSp>
        <p:nvCxnSpPr>
          <p:cNvPr id="17" name="Straight Connector 16">
            <a:extLst>
              <a:ext uri="{FF2B5EF4-FFF2-40B4-BE49-F238E27FC236}">
                <a16:creationId xmlns:a16="http://schemas.microsoft.com/office/drawing/2014/main" id="{A2F009C5-7E07-F74A-D14A-D45B6D32E4C5}"/>
              </a:ext>
            </a:extLst>
          </p:cNvPr>
          <p:cNvCxnSpPr/>
          <p:nvPr/>
        </p:nvCxnSpPr>
        <p:spPr>
          <a:xfrm>
            <a:off x="1349833" y="5968248"/>
            <a:ext cx="2056504" cy="0"/>
          </a:xfrm>
          <a:prstGeom prst="line">
            <a:avLst/>
          </a:prstGeom>
          <a:ln>
            <a:solidFill>
              <a:schemeClr val="accent1">
                <a:lumMod val="75000"/>
              </a:schemeClr>
            </a:solidFill>
          </a:ln>
        </p:spPr>
        <p:style>
          <a:lnRef idx="3">
            <a:schemeClr val="dk1"/>
          </a:lnRef>
          <a:fillRef idx="0">
            <a:schemeClr val="dk1"/>
          </a:fillRef>
          <a:effectRef idx="2">
            <a:schemeClr val="dk1"/>
          </a:effectRef>
          <a:fontRef idx="minor">
            <a:schemeClr val="tx1"/>
          </a:fontRef>
        </p:style>
      </p:cxnSp>
      <p:sp>
        <p:nvSpPr>
          <p:cNvPr id="9" name="TextBox 8">
            <a:extLst>
              <a:ext uri="{FF2B5EF4-FFF2-40B4-BE49-F238E27FC236}">
                <a16:creationId xmlns:a16="http://schemas.microsoft.com/office/drawing/2014/main" id="{06D64606-075D-2E01-3664-375590FA4E14}"/>
              </a:ext>
            </a:extLst>
          </p:cNvPr>
          <p:cNvSpPr txBox="1"/>
          <p:nvPr/>
        </p:nvSpPr>
        <p:spPr>
          <a:xfrm>
            <a:off x="11591365" y="6345435"/>
            <a:ext cx="453970" cy="384721"/>
          </a:xfrm>
          <a:prstGeom prst="rect">
            <a:avLst/>
          </a:prstGeom>
          <a:noFill/>
        </p:spPr>
        <p:txBody>
          <a:bodyPr wrap="none" rtlCol="0">
            <a:spAutoFit/>
          </a:bodyPr>
          <a:lstStyle/>
          <a:p>
            <a:r>
              <a:rPr lang="en-US" sz="1900" b="1" dirty="0">
                <a:latin typeface="Titillium Web" panose="00000500000000000000" pitchFamily="2" charset="0"/>
              </a:rPr>
              <a:t>02</a:t>
            </a:r>
          </a:p>
        </p:txBody>
      </p:sp>
      <p:sp>
        <p:nvSpPr>
          <p:cNvPr id="39" name="TextBox 28">
            <a:extLst>
              <a:ext uri="{FF2B5EF4-FFF2-40B4-BE49-F238E27FC236}">
                <a16:creationId xmlns:a16="http://schemas.microsoft.com/office/drawing/2014/main" id="{5BA6FCF4-CC83-29B6-8062-76D48F24B24C}"/>
              </a:ext>
            </a:extLst>
          </p:cNvPr>
          <p:cNvSpPr txBox="1"/>
          <p:nvPr/>
        </p:nvSpPr>
        <p:spPr>
          <a:xfrm>
            <a:off x="3209926" y="2417113"/>
            <a:ext cx="417283" cy="368935"/>
          </a:xfrm>
          <a:prstGeom prst="rect">
            <a:avLst/>
          </a:prstGeom>
          <a:noFill/>
        </p:spPr>
        <p:txBody>
          <a:bodyPr wrap="square" rtlCol="0" anchor="ctr" anchorCtr="0">
            <a:noAutofit/>
          </a:bodyPr>
          <a:lstStyle/>
          <a:p>
            <a:pPr marL="0" marR="0" algn="r">
              <a:spcBef>
                <a:spcPts val="0"/>
              </a:spcBef>
              <a:spcAft>
                <a:spcPts val="0"/>
              </a:spcAft>
            </a:pPr>
            <a:r>
              <a:rPr lang="sr-Latn-RS" sz="1500" b="1" kern="1200" dirty="0">
                <a:effectLst/>
                <a:latin typeface="Titillium Web" panose="00000500000000000000" pitchFamily="2" charset="0"/>
                <a:ea typeface="Verdana" panose="020B0604030504040204" pitchFamily="34" charset="0"/>
                <a:cs typeface="Times New Roman" panose="02020603050405020304" pitchFamily="18" charset="0"/>
              </a:rPr>
              <a:t>0</a:t>
            </a:r>
            <a:r>
              <a:rPr lang="en-US" sz="1500" b="1" dirty="0">
                <a:latin typeface="Titillium Web" panose="00000500000000000000" pitchFamily="2" charset="0"/>
                <a:ea typeface="Verdana" panose="020B0604030504040204" pitchFamily="34" charset="0"/>
                <a:cs typeface="Times New Roman" panose="02020603050405020304" pitchFamily="18" charset="0"/>
              </a:rPr>
              <a:t>8</a:t>
            </a:r>
            <a:endParaRPr lang="en-US" sz="1500" dirty="0">
              <a:effectLst/>
              <a:latin typeface="Titillium Web" panose="00000500000000000000" pitchFamily="2" charset="0"/>
              <a:ea typeface="Times New Roman" panose="02020603050405020304" pitchFamily="18" charset="0"/>
            </a:endParaRPr>
          </a:p>
        </p:txBody>
      </p:sp>
    </p:spTree>
    <p:extLst>
      <p:ext uri="{BB962C8B-B14F-4D97-AF65-F5344CB8AC3E}">
        <p14:creationId xmlns:p14="http://schemas.microsoft.com/office/powerpoint/2010/main" val="1562788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2F69A3E-CA76-39D9-9762-A26BD439F046}"/>
              </a:ext>
            </a:extLst>
          </p:cNvPr>
          <p:cNvSpPr/>
          <p:nvPr/>
        </p:nvSpPr>
        <p:spPr>
          <a:xfrm rot="5400000">
            <a:off x="10264437" y="3524970"/>
            <a:ext cx="1434353" cy="1004366"/>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2" descr="image preview">
            <a:extLst>
              <a:ext uri="{FF2B5EF4-FFF2-40B4-BE49-F238E27FC236}">
                <a16:creationId xmlns:a16="http://schemas.microsoft.com/office/drawing/2014/main" id="{8470CBCB-B7A1-37DA-9334-5F9B9104D74A}"/>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5048918" y="353168"/>
            <a:ext cx="5522258" cy="6151664"/>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72862" y="1085089"/>
            <a:ext cx="8823499" cy="5370701"/>
          </a:xfrm>
          <a:prstGeom prst="rect">
            <a:avLst/>
          </a:prstGeom>
          <a:no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just"/>
            <a:r>
              <a:rPr lang="en-US" sz="2100" b="1" dirty="0">
                <a:solidFill>
                  <a:schemeClr val="accent5">
                    <a:lumMod val="50000"/>
                  </a:schemeClr>
                </a:solidFill>
                <a:latin typeface="Titillium Web" panose="00000500000000000000" pitchFamily="2" charset="0"/>
              </a:rPr>
              <a:t>#</a:t>
            </a:r>
            <a:r>
              <a:rPr lang="en-US" sz="1900" b="1" dirty="0">
                <a:solidFill>
                  <a:schemeClr val="accent5">
                    <a:lumMod val="50000"/>
                  </a:schemeClr>
                </a:solidFill>
                <a:latin typeface="Titillium Web" panose="00000500000000000000" pitchFamily="2" charset="0"/>
              </a:rPr>
              <a:t>WeAre</a:t>
            </a:r>
            <a:r>
              <a:rPr lang="en-US" sz="2100" b="1" dirty="0">
                <a:solidFill>
                  <a:schemeClr val="accent5">
                    <a:lumMod val="50000"/>
                  </a:schemeClr>
                </a:solidFill>
                <a:latin typeface="Titillium Web" panose="00000500000000000000" pitchFamily="2" charset="0"/>
              </a:rPr>
              <a:t>MGK</a:t>
            </a:r>
            <a:r>
              <a:rPr lang="en-US" sz="1700" dirty="0">
                <a:solidFill>
                  <a:schemeClr val="accent5">
                    <a:lumMod val="50000"/>
                  </a:schemeClr>
                </a:solidFill>
                <a:latin typeface="Titillium Web" panose="00000500000000000000" pitchFamily="2" charset="0"/>
              </a:rPr>
              <a:t>, </a:t>
            </a:r>
            <a:r>
              <a:rPr lang="en-US" sz="1500" dirty="0">
                <a:solidFill>
                  <a:schemeClr val="accent1">
                    <a:lumMod val="50000"/>
                  </a:schemeClr>
                </a:solidFill>
                <a:latin typeface="Titillium Web" panose="00000500000000000000" pitchFamily="2" charset="0"/>
              </a:rPr>
              <a:t>established in 2019 in Nairobi, Kenya (EA) to connect African businesses with strategic development partnerships with a Purpose driven approach “TURNING VISION INTO VALUE”. This Purpose, ignited our revolution into various sectors through the synergy of integrated skills. We offer a unique operating business model building meaningful business partnerships and ensure  “Our Purpose”, is felt through every stage as WE TRANSFORM PEOPLE’S LIVES, one connection, at a time. </a:t>
            </a:r>
          </a:p>
          <a:p>
            <a:pPr algn="just"/>
            <a:endParaRPr lang="en-US" sz="900" dirty="0">
              <a:solidFill>
                <a:schemeClr val="accent1">
                  <a:lumMod val="50000"/>
                </a:schemeClr>
              </a:solidFill>
              <a:latin typeface="Titillium Web" panose="00000500000000000000" pitchFamily="2" charset="0"/>
            </a:endParaRPr>
          </a:p>
          <a:p>
            <a:pPr algn="just"/>
            <a:r>
              <a:rPr lang="en-US" sz="1500" dirty="0">
                <a:solidFill>
                  <a:schemeClr val="accent1">
                    <a:lumMod val="50000"/>
                  </a:schemeClr>
                </a:solidFill>
                <a:latin typeface="Titillium Web" panose="00000500000000000000" pitchFamily="2" charset="0"/>
              </a:rPr>
              <a:t>We are the center point of reference and intersection. We Respect the principal of sustainability and transparency. “Our goal” is to GROW TOGETHER, “Create Possibilities” by challenging the status quo, pushing boundaries to discover new working ways . We believe, to put partnership goals first and we’re passionate about success . We’re searching for innovative solutions to business challenges, developing brands, expanding into markets, Building business relationships, Investment solutions, Joint Ventures Break-through thinking, agile, creative and Bold. </a:t>
            </a:r>
          </a:p>
          <a:p>
            <a:pPr algn="just"/>
            <a:endParaRPr lang="en-US" sz="900" dirty="0">
              <a:solidFill>
                <a:schemeClr val="accent1">
                  <a:lumMod val="50000"/>
                </a:schemeClr>
              </a:solidFill>
              <a:latin typeface="Titillium Web" panose="00000500000000000000" pitchFamily="2" charset="0"/>
            </a:endParaRPr>
          </a:p>
          <a:p>
            <a:pPr algn="just"/>
            <a:r>
              <a:rPr lang="en-US" sz="1500" dirty="0">
                <a:solidFill>
                  <a:schemeClr val="accent1">
                    <a:lumMod val="50000"/>
                  </a:schemeClr>
                </a:solidFill>
                <a:latin typeface="Titillium Web" panose="00000500000000000000" pitchFamily="2" charset="0"/>
              </a:rPr>
              <a:t>We have built our reputation by providing “VALUE ADDED SERVICES” that enable our Partners attain their goals and objectives . We believe, Profits and Principles are not mutually exclusive . The value of what we do is also measured by the attention we pay to the impact of our activities to the community . the connections we create and how they reinforce each other is key in how we measure our success. </a:t>
            </a:r>
          </a:p>
          <a:p>
            <a:pPr algn="just"/>
            <a:endParaRPr lang="en-US" sz="1500" dirty="0">
              <a:solidFill>
                <a:srgbClr val="002060"/>
              </a:solidFill>
              <a:latin typeface="Titillium Web" panose="00000500000000000000" pitchFamily="2" charset="0"/>
            </a:endParaRPr>
          </a:p>
          <a:p>
            <a:pPr algn="just"/>
            <a:endParaRPr lang="en-US" sz="1500" dirty="0">
              <a:solidFill>
                <a:srgbClr val="002060"/>
              </a:solidFill>
              <a:latin typeface="Titillium Web" panose="00000500000000000000" pitchFamily="2" charset="0"/>
            </a:endParaRPr>
          </a:p>
          <a:p>
            <a:endParaRPr lang="en-US" sz="900" dirty="0">
              <a:solidFill>
                <a:srgbClr val="002060"/>
              </a:solidFill>
              <a:latin typeface="Titillium Web" panose="00000500000000000000" pitchFamily="2" charset="0"/>
            </a:endParaRPr>
          </a:p>
          <a:p>
            <a:r>
              <a:rPr lang="en-US" sz="1700" dirty="0">
                <a:solidFill>
                  <a:srgbClr val="002060"/>
                </a:solidFill>
                <a:latin typeface="Titillium Web" panose="00000500000000000000" pitchFamily="2" charset="0"/>
              </a:rPr>
              <a:t>We not only aim to do great things with;</a:t>
            </a:r>
            <a:r>
              <a:rPr lang="en-US" sz="1700" dirty="0">
                <a:solidFill>
                  <a:schemeClr val="accent1">
                    <a:lumMod val="50000"/>
                  </a:schemeClr>
                </a:solidFill>
                <a:latin typeface="Titillium Web" panose="00000500000000000000" pitchFamily="2" charset="0"/>
              </a:rPr>
              <a:t> </a:t>
            </a:r>
          </a:p>
          <a:p>
            <a:pPr algn="ctr"/>
            <a:r>
              <a:rPr lang="en-US" sz="2100" dirty="0">
                <a:solidFill>
                  <a:srgbClr val="002060"/>
                </a:solidFill>
                <a:latin typeface="Titillium Web" panose="00000500000000000000" pitchFamily="2" charset="0"/>
              </a:rPr>
              <a:t>OUR</a:t>
            </a:r>
            <a:r>
              <a:rPr lang="en-US" sz="2100" b="1" dirty="0">
                <a:solidFill>
                  <a:schemeClr val="accent5">
                    <a:lumMod val="50000"/>
                  </a:schemeClr>
                </a:solidFill>
                <a:latin typeface="Titillium Web" panose="00000500000000000000" pitchFamily="2" charset="0"/>
              </a:rPr>
              <a:t> </a:t>
            </a:r>
            <a:r>
              <a:rPr lang="en-US" sz="2100" b="1" dirty="0">
                <a:solidFill>
                  <a:schemeClr val="accent3">
                    <a:lumMod val="60000"/>
                    <a:lumOff val="40000"/>
                  </a:schemeClr>
                </a:solidFill>
                <a:latin typeface="Titillium Web" panose="00000500000000000000" pitchFamily="2" charset="0"/>
              </a:rPr>
              <a:t>PEOPLE . </a:t>
            </a:r>
            <a:r>
              <a:rPr lang="en-US" sz="2100" dirty="0">
                <a:solidFill>
                  <a:srgbClr val="002060"/>
                </a:solidFill>
                <a:latin typeface="Titillium Web" panose="00000500000000000000" pitchFamily="2" charset="0"/>
              </a:rPr>
              <a:t>OUR</a:t>
            </a:r>
            <a:r>
              <a:rPr lang="en-US" sz="2100" b="1" dirty="0">
                <a:solidFill>
                  <a:schemeClr val="accent5">
                    <a:lumMod val="50000"/>
                  </a:schemeClr>
                </a:solidFill>
                <a:latin typeface="Titillium Web" panose="00000500000000000000" pitchFamily="2" charset="0"/>
              </a:rPr>
              <a:t> </a:t>
            </a:r>
            <a:r>
              <a:rPr lang="en-US" sz="2100" b="1" dirty="0">
                <a:solidFill>
                  <a:schemeClr val="tx1">
                    <a:lumMod val="75000"/>
                    <a:lumOff val="25000"/>
                  </a:schemeClr>
                </a:solidFill>
                <a:latin typeface="Titillium Web" panose="00000500000000000000" pitchFamily="2" charset="0"/>
              </a:rPr>
              <a:t>PARTNERS .</a:t>
            </a:r>
            <a:r>
              <a:rPr lang="en-US" sz="2100" b="1" dirty="0">
                <a:solidFill>
                  <a:schemeClr val="accent5">
                    <a:lumMod val="50000"/>
                  </a:schemeClr>
                </a:solidFill>
                <a:latin typeface="Titillium Web" panose="00000500000000000000" pitchFamily="2" charset="0"/>
              </a:rPr>
              <a:t> </a:t>
            </a:r>
            <a:r>
              <a:rPr lang="en-US" sz="2100" dirty="0">
                <a:solidFill>
                  <a:srgbClr val="002060"/>
                </a:solidFill>
                <a:latin typeface="Titillium Web" panose="00000500000000000000" pitchFamily="2" charset="0"/>
              </a:rPr>
              <a:t>OUR</a:t>
            </a:r>
            <a:r>
              <a:rPr lang="en-US" sz="2100" b="1" dirty="0">
                <a:solidFill>
                  <a:schemeClr val="accent5">
                    <a:lumMod val="50000"/>
                  </a:schemeClr>
                </a:solidFill>
                <a:latin typeface="Titillium Web" panose="00000500000000000000" pitchFamily="2" charset="0"/>
              </a:rPr>
              <a:t> </a:t>
            </a:r>
            <a:r>
              <a:rPr lang="en-US" sz="2100" b="1" dirty="0">
                <a:solidFill>
                  <a:schemeClr val="accent6">
                    <a:lumMod val="75000"/>
                  </a:schemeClr>
                </a:solidFill>
                <a:latin typeface="Titillium Web" panose="00000500000000000000" pitchFamily="2" charset="0"/>
              </a:rPr>
              <a:t>COMMUNITIES .</a:t>
            </a:r>
            <a:r>
              <a:rPr lang="en-US" sz="2100" b="1" dirty="0">
                <a:solidFill>
                  <a:schemeClr val="accent5">
                    <a:lumMod val="50000"/>
                  </a:schemeClr>
                </a:solidFill>
                <a:latin typeface="Titillium Web" panose="00000500000000000000" pitchFamily="2" charset="0"/>
              </a:rPr>
              <a:t> </a:t>
            </a:r>
            <a:r>
              <a:rPr lang="en-US" sz="2100" dirty="0">
                <a:solidFill>
                  <a:srgbClr val="002060"/>
                </a:solidFill>
                <a:latin typeface="Titillium Web" panose="00000500000000000000" pitchFamily="2" charset="0"/>
              </a:rPr>
              <a:t>OUR</a:t>
            </a:r>
            <a:r>
              <a:rPr lang="en-US" sz="2100" b="1" dirty="0">
                <a:solidFill>
                  <a:schemeClr val="accent5">
                    <a:lumMod val="50000"/>
                  </a:schemeClr>
                </a:solidFill>
                <a:latin typeface="Titillium Web" panose="00000500000000000000" pitchFamily="2" charset="0"/>
              </a:rPr>
              <a:t> </a:t>
            </a:r>
            <a:r>
              <a:rPr lang="en-US" sz="2100" b="1" dirty="0">
                <a:solidFill>
                  <a:schemeClr val="accent1">
                    <a:lumMod val="20000"/>
                    <a:lumOff val="80000"/>
                  </a:schemeClr>
                </a:solidFill>
                <a:latin typeface="Titillium Web" panose="00000500000000000000" pitchFamily="2" charset="0"/>
              </a:rPr>
              <a:t>BUSINESSES .</a:t>
            </a:r>
            <a:r>
              <a:rPr lang="en-US" sz="2100" b="1" dirty="0">
                <a:solidFill>
                  <a:schemeClr val="accent5">
                    <a:lumMod val="50000"/>
                  </a:schemeClr>
                </a:solidFill>
                <a:latin typeface="Titillium Web" panose="00000500000000000000" pitchFamily="2" charset="0"/>
              </a:rPr>
              <a:t> </a:t>
            </a:r>
          </a:p>
          <a:p>
            <a:pPr algn="ctr"/>
            <a:r>
              <a:rPr lang="en-US" sz="1700" dirty="0">
                <a:solidFill>
                  <a:srgbClr val="002060"/>
                </a:solidFill>
                <a:latin typeface="Titillium Web" panose="00000500000000000000" pitchFamily="2" charset="0"/>
              </a:rPr>
              <a:t>OUR aim is to help build and </a:t>
            </a:r>
            <a:r>
              <a:rPr lang="en-US" sz="1700" dirty="0">
                <a:solidFill>
                  <a:schemeClr val="accent5">
                    <a:lumMod val="50000"/>
                  </a:schemeClr>
                </a:solidFill>
                <a:latin typeface="Titillium Web" panose="00000500000000000000" pitchFamily="2" charset="0"/>
              </a:rPr>
              <a:t>TURN OUR CONTINENT’S VISION INTO VALUE.</a:t>
            </a:r>
          </a:p>
        </p:txBody>
      </p:sp>
      <p:sp>
        <p:nvSpPr>
          <p:cNvPr id="4" name="TextBox 3">
            <a:extLst>
              <a:ext uri="{FF2B5EF4-FFF2-40B4-BE49-F238E27FC236}">
                <a16:creationId xmlns:a16="http://schemas.microsoft.com/office/drawing/2014/main" id="{FC386DC2-EFDD-4091-8A10-B6A68B403F41}"/>
              </a:ext>
            </a:extLst>
          </p:cNvPr>
          <p:cNvSpPr txBox="1"/>
          <p:nvPr/>
        </p:nvSpPr>
        <p:spPr>
          <a:xfrm>
            <a:off x="161370" y="3290049"/>
            <a:ext cx="2485426" cy="158504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500" dirty="0">
                <a:solidFill>
                  <a:schemeClr val="bg2">
                    <a:lumMod val="60000"/>
                    <a:lumOff val="40000"/>
                  </a:schemeClr>
                </a:solidFill>
                <a:latin typeface="Titillium Web" panose="00000500000000000000" pitchFamily="2" charset="0"/>
              </a:rPr>
              <a:t>A company’s success is </a:t>
            </a:r>
          </a:p>
          <a:p>
            <a:r>
              <a:rPr lang="en-US" sz="2700" b="1" dirty="0">
                <a:solidFill>
                  <a:schemeClr val="accent5">
                    <a:lumMod val="50000"/>
                  </a:schemeClr>
                </a:solidFill>
                <a:latin typeface="Titillium Web" panose="00000500000000000000" pitchFamily="2" charset="0"/>
              </a:rPr>
              <a:t>RECOGNIZED</a:t>
            </a:r>
            <a:r>
              <a:rPr lang="en-US" sz="2700" dirty="0">
                <a:solidFill>
                  <a:schemeClr val="accent5">
                    <a:lumMod val="50000"/>
                  </a:schemeClr>
                </a:solidFill>
                <a:latin typeface="Titillium Web" panose="00000500000000000000" pitchFamily="2" charset="0"/>
              </a:rPr>
              <a:t> </a:t>
            </a:r>
          </a:p>
          <a:p>
            <a:r>
              <a:rPr lang="en-US" sz="1500" dirty="0">
                <a:solidFill>
                  <a:schemeClr val="bg2">
                    <a:lumMod val="60000"/>
                    <a:lumOff val="40000"/>
                  </a:schemeClr>
                </a:solidFill>
                <a:latin typeface="Titillium Web" panose="00000500000000000000" pitchFamily="2" charset="0"/>
              </a:rPr>
              <a:t>by how it’s deeds make a</a:t>
            </a:r>
            <a:r>
              <a:rPr lang="en-US" sz="1500" dirty="0">
                <a:solidFill>
                  <a:schemeClr val="accent1">
                    <a:lumMod val="50000"/>
                  </a:schemeClr>
                </a:solidFill>
                <a:latin typeface="Titillium Web" panose="00000500000000000000" pitchFamily="2" charset="0"/>
              </a:rPr>
              <a:t> </a:t>
            </a:r>
          </a:p>
          <a:p>
            <a:r>
              <a:rPr lang="en-US" sz="2300" dirty="0">
                <a:solidFill>
                  <a:schemeClr val="accent5">
                    <a:lumMod val="50000"/>
                  </a:schemeClr>
                </a:solidFill>
                <a:latin typeface="Titillium Web" panose="00000500000000000000" pitchFamily="2" charset="0"/>
              </a:rPr>
              <a:t>POSITIVE IMPACT </a:t>
            </a:r>
          </a:p>
          <a:p>
            <a:r>
              <a:rPr lang="en-US" sz="1700" dirty="0">
                <a:solidFill>
                  <a:schemeClr val="bg2">
                    <a:lumMod val="60000"/>
                    <a:lumOff val="40000"/>
                  </a:schemeClr>
                </a:solidFill>
                <a:latin typeface="Titillium Web" panose="00000500000000000000" pitchFamily="2" charset="0"/>
              </a:rPr>
              <a:t>in the lives of others!</a:t>
            </a:r>
          </a:p>
        </p:txBody>
      </p:sp>
      <p:sp>
        <p:nvSpPr>
          <p:cNvPr id="8" name="TextBox 7">
            <a:extLst>
              <a:ext uri="{FF2B5EF4-FFF2-40B4-BE49-F238E27FC236}">
                <a16:creationId xmlns:a16="http://schemas.microsoft.com/office/drawing/2014/main" id="{44291C35-5EDF-C233-B552-C7C7F26629BB}"/>
              </a:ext>
            </a:extLst>
          </p:cNvPr>
          <p:cNvSpPr txBox="1"/>
          <p:nvPr/>
        </p:nvSpPr>
        <p:spPr>
          <a:xfrm>
            <a:off x="98611" y="614343"/>
            <a:ext cx="2788023" cy="538609"/>
          </a:xfrm>
          <a:prstGeom prst="rect">
            <a:avLst/>
          </a:prstGeom>
          <a:noFill/>
        </p:spPr>
        <p:txBody>
          <a:bodyPr wrap="square">
            <a:spAutoFit/>
          </a:bodyPr>
          <a:lstStyle/>
          <a:p>
            <a:r>
              <a:rPr lang="en-US" sz="2900" b="1" dirty="0">
                <a:solidFill>
                  <a:schemeClr val="accent5">
                    <a:lumMod val="50000"/>
                  </a:schemeClr>
                </a:solidFill>
                <a:latin typeface="Titillium Web" panose="00000500000000000000" pitchFamily="2" charset="0"/>
              </a:rPr>
              <a:t>|</a:t>
            </a:r>
            <a:r>
              <a:rPr lang="en-US" sz="2300" b="1" dirty="0">
                <a:solidFill>
                  <a:schemeClr val="accent1">
                    <a:lumMod val="75000"/>
                  </a:schemeClr>
                </a:solidFill>
                <a:latin typeface="Titillium Web" panose="00000500000000000000" pitchFamily="2" charset="0"/>
              </a:rPr>
              <a:t> </a:t>
            </a:r>
            <a:r>
              <a:rPr lang="en-US" sz="2100" dirty="0">
                <a:solidFill>
                  <a:srgbClr val="002060"/>
                </a:solidFill>
                <a:latin typeface="Titillium Web" panose="00000500000000000000" pitchFamily="2" charset="0"/>
              </a:rPr>
              <a:t>OUR</a:t>
            </a:r>
            <a:r>
              <a:rPr lang="en-US" sz="2100" b="1" dirty="0">
                <a:solidFill>
                  <a:srgbClr val="002060"/>
                </a:solidFill>
                <a:latin typeface="Titillium Web" panose="00000500000000000000" pitchFamily="2" charset="0"/>
              </a:rPr>
              <a:t> </a:t>
            </a:r>
            <a:r>
              <a:rPr lang="en-US" sz="2100" b="1" dirty="0">
                <a:solidFill>
                  <a:srgbClr val="002060"/>
                </a:solidFill>
                <a:highlight>
                  <a:srgbClr val="C0C0C0"/>
                </a:highlight>
                <a:latin typeface="Titillium Web" panose="00000500000000000000" pitchFamily="2" charset="0"/>
              </a:rPr>
              <a:t>STORY</a:t>
            </a:r>
            <a:r>
              <a:rPr lang="en-US" sz="2300" b="1" dirty="0">
                <a:solidFill>
                  <a:srgbClr val="002060"/>
                </a:solidFill>
                <a:latin typeface="Titillium Web" panose="00000500000000000000" pitchFamily="2" charset="0"/>
              </a:rPr>
              <a:t>  </a:t>
            </a:r>
            <a:endParaRPr lang="en-US" sz="2300" dirty="0">
              <a:solidFill>
                <a:srgbClr val="002060"/>
              </a:solidFill>
              <a:latin typeface="Titillium Web" panose="00000500000000000000" pitchFamily="2" charset="0"/>
            </a:endParaRPr>
          </a:p>
        </p:txBody>
      </p:sp>
      <p:pic>
        <p:nvPicPr>
          <p:cNvPr id="7" name="Picture 6">
            <a:extLst>
              <a:ext uri="{FF2B5EF4-FFF2-40B4-BE49-F238E27FC236}">
                <a16:creationId xmlns:a16="http://schemas.microsoft.com/office/drawing/2014/main" id="{9D42EE95-1007-C304-49A2-C1E0CCA6A65E}"/>
              </a:ext>
            </a:extLst>
          </p:cNvPr>
          <p:cNvPicPr>
            <a:picLocks noChangeAspect="1"/>
          </p:cNvPicPr>
          <p:nvPr/>
        </p:nvPicPr>
        <p:blipFill>
          <a:blip r:embed="rId3">
            <a:extLst>
              <a:ext uri="{BEBA8EAE-BF5A-486C-A8C5-ECC9F3942E4B}">
                <a14:imgProps xmlns:a14="http://schemas.microsoft.com/office/drawing/2010/main">
                  <a14:imgLayer r:embed="rId4">
                    <a14:imgEffect>
                      <a14:artisticCement/>
                    </a14:imgEffect>
                  </a14:imgLayer>
                </a14:imgProps>
              </a:ext>
            </a:extLst>
          </a:blip>
          <a:stretch>
            <a:fillRect/>
          </a:stretch>
        </p:blipFill>
        <p:spPr>
          <a:xfrm>
            <a:off x="421241" y="1539154"/>
            <a:ext cx="1728158" cy="166521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cxnSp>
        <p:nvCxnSpPr>
          <p:cNvPr id="5" name="Straight Connector 4">
            <a:extLst>
              <a:ext uri="{FF2B5EF4-FFF2-40B4-BE49-F238E27FC236}">
                <a16:creationId xmlns:a16="http://schemas.microsoft.com/office/drawing/2014/main" id="{9130066C-9ECA-9497-9128-41242173726B}"/>
              </a:ext>
            </a:extLst>
          </p:cNvPr>
          <p:cNvCxnSpPr/>
          <p:nvPr/>
        </p:nvCxnSpPr>
        <p:spPr>
          <a:xfrm>
            <a:off x="1179420" y="5623668"/>
            <a:ext cx="1347063"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2CE0F0C-5C32-115E-2E9F-233242AB8A85}"/>
              </a:ext>
            </a:extLst>
          </p:cNvPr>
          <p:cNvCxnSpPr/>
          <p:nvPr/>
        </p:nvCxnSpPr>
        <p:spPr>
          <a:xfrm>
            <a:off x="6404384" y="5634313"/>
            <a:ext cx="4654475" cy="0"/>
          </a:xfrm>
          <a:prstGeom prst="line">
            <a:avLst/>
          </a:prstGeom>
          <a:ln w="19050">
            <a:solidFill>
              <a:schemeClr val="accent5">
                <a:lumMod val="50000"/>
              </a:schemeClr>
            </a:solidFill>
          </a:ln>
        </p:spPr>
        <p:style>
          <a:lnRef idx="3">
            <a:schemeClr val="accent5"/>
          </a:lnRef>
          <a:fillRef idx="0">
            <a:schemeClr val="accent5"/>
          </a:fillRef>
          <a:effectRef idx="2">
            <a:schemeClr val="accent5"/>
          </a:effectRef>
          <a:fontRef idx="minor">
            <a:schemeClr val="tx1"/>
          </a:fontRef>
        </p:style>
      </p:cxnSp>
      <p:sp>
        <p:nvSpPr>
          <p:cNvPr id="12" name="TextBox 11">
            <a:extLst>
              <a:ext uri="{FF2B5EF4-FFF2-40B4-BE49-F238E27FC236}">
                <a16:creationId xmlns:a16="http://schemas.microsoft.com/office/drawing/2014/main" id="{60D0358E-70A9-339E-D3ED-4CA49D521D81}"/>
              </a:ext>
            </a:extLst>
          </p:cNvPr>
          <p:cNvSpPr txBox="1"/>
          <p:nvPr/>
        </p:nvSpPr>
        <p:spPr>
          <a:xfrm>
            <a:off x="11591365" y="6345435"/>
            <a:ext cx="457176" cy="384721"/>
          </a:xfrm>
          <a:prstGeom prst="rect">
            <a:avLst/>
          </a:prstGeom>
          <a:noFill/>
        </p:spPr>
        <p:txBody>
          <a:bodyPr wrap="none" rtlCol="0">
            <a:spAutoFit/>
          </a:bodyPr>
          <a:lstStyle/>
          <a:p>
            <a:r>
              <a:rPr lang="en-US" sz="1900" b="1" dirty="0">
                <a:solidFill>
                  <a:schemeClr val="accent6">
                    <a:lumMod val="50000"/>
                  </a:schemeClr>
                </a:solidFill>
                <a:latin typeface="Titillium Web" panose="00000500000000000000" pitchFamily="2" charset="0"/>
              </a:rPr>
              <a:t>03</a:t>
            </a:r>
          </a:p>
        </p:txBody>
      </p:sp>
    </p:spTree>
    <p:extLst>
      <p:ext uri="{BB962C8B-B14F-4D97-AF65-F5344CB8AC3E}">
        <p14:creationId xmlns:p14="http://schemas.microsoft.com/office/powerpoint/2010/main" val="624918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0ECB9F-593C-B810-C4F3-863AF3C4659D}"/>
              </a:ext>
            </a:extLst>
          </p:cNvPr>
          <p:cNvSpPr/>
          <p:nvPr/>
        </p:nvSpPr>
        <p:spPr>
          <a:xfrm>
            <a:off x="186082" y="1229688"/>
            <a:ext cx="3107868" cy="3453306"/>
          </a:xfrm>
          <a:prstGeom prst="rect">
            <a:avLst/>
          </a:prstGeom>
          <a:solidFill>
            <a:schemeClr val="accent1">
              <a:lumMod val="60000"/>
              <a:lumOff val="40000"/>
            </a:schemeClr>
          </a:solidFill>
          <a:ln w="762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43922677-E9BD-4AE5-9238-5D501AF01747}"/>
              </a:ext>
            </a:extLst>
          </p:cNvPr>
          <p:cNvSpPr/>
          <p:nvPr/>
        </p:nvSpPr>
        <p:spPr>
          <a:xfrm>
            <a:off x="4052933" y="677035"/>
            <a:ext cx="7009505" cy="4616648"/>
          </a:xfrm>
          <a:prstGeom prst="rect">
            <a:avLst/>
          </a:prstGeom>
          <a:ln>
            <a:noFill/>
          </a:ln>
          <a:effectLst/>
          <a:scene3d>
            <a:camera prst="orthographicFront">
              <a:rot lat="0" lon="0" rev="0"/>
            </a:camera>
            <a:lightRig rig="contrasting" dir="t">
              <a:rot lat="0" lon="0" rev="7800000"/>
            </a:lightRig>
          </a:scene3d>
          <a:sp3d>
            <a:bevelT w="139700" h="139700"/>
          </a:sp3d>
        </p:spPr>
        <p:txBody>
          <a:bodyPr wrap="square">
            <a:spAutoFit/>
          </a:bodyPr>
          <a:lstStyle/>
          <a:p>
            <a:pPr marL="285750" indent="-285750" algn="just" fontAlgn="base">
              <a:buFont typeface="Wingdings" panose="05000000000000000000" pitchFamily="2" charset="2"/>
              <a:buChar char="§"/>
            </a:pPr>
            <a:r>
              <a:rPr lang="en-US" sz="1700" b="1" dirty="0">
                <a:solidFill>
                  <a:schemeClr val="accent5">
                    <a:lumMod val="50000"/>
                  </a:schemeClr>
                </a:solidFill>
                <a:latin typeface="Titillium Web" panose="00000500000000000000" pitchFamily="2" charset="0"/>
              </a:rPr>
              <a:t>THE PURPOSE</a:t>
            </a:r>
          </a:p>
          <a:p>
            <a:pPr algn="just" fontAlgn="base"/>
            <a:r>
              <a:rPr lang="en-US" sz="1500" dirty="0">
                <a:solidFill>
                  <a:srgbClr val="002060"/>
                </a:solidFill>
                <a:latin typeface="Titillium Web" panose="00000500000000000000" pitchFamily="2" charset="0"/>
              </a:rPr>
              <a:t>We believe there is total power in building and growing highly effective partnerships, with a common mindset, committed to mutual excellence and long term positive impact to our communities. We build active partnerships - Provide On-Site strategic support - Develop detailed work-able plans and when we’re needed, - we provide the value chain day-to-day advice and problem solving support.</a:t>
            </a:r>
          </a:p>
          <a:p>
            <a:pPr algn="just" fontAlgn="base"/>
            <a:endParaRPr lang="en-US" sz="1500" dirty="0">
              <a:solidFill>
                <a:srgbClr val="002060"/>
              </a:solidFill>
              <a:latin typeface="Titillium Web" panose="00000500000000000000" pitchFamily="2" charset="0"/>
            </a:endParaRPr>
          </a:p>
          <a:p>
            <a:pPr marL="285750" indent="-285750" algn="just" fontAlgn="base">
              <a:buFont typeface="Wingdings" panose="05000000000000000000" pitchFamily="2" charset="2"/>
              <a:buChar char="§"/>
            </a:pPr>
            <a:r>
              <a:rPr lang="en-US" sz="1700" b="1" dirty="0">
                <a:solidFill>
                  <a:schemeClr val="accent6">
                    <a:lumMod val="75000"/>
                  </a:schemeClr>
                </a:solidFill>
                <a:latin typeface="Titillium Web" panose="00000500000000000000" pitchFamily="2" charset="0"/>
              </a:rPr>
              <a:t>DECISION MAKING</a:t>
            </a:r>
          </a:p>
          <a:p>
            <a:pPr algn="just" fontAlgn="base"/>
            <a:r>
              <a:rPr lang="en-US" sz="1500" dirty="0">
                <a:solidFill>
                  <a:srgbClr val="002060"/>
                </a:solidFill>
                <a:latin typeface="Titillium Web" panose="00000500000000000000" pitchFamily="2" charset="0"/>
              </a:rPr>
              <a:t>We use collective experience and expertise to develop and understand the vision and anchor our results on proven facts, data and findings to support ambitious visions to achieve sustainable outsized results. However, accountability is the key to our success; hence we guide and advise through the entire strategy and the implementation process.</a:t>
            </a:r>
          </a:p>
          <a:p>
            <a:pPr algn="just" fontAlgn="base"/>
            <a:endParaRPr lang="en-US" sz="1500" dirty="0">
              <a:solidFill>
                <a:srgbClr val="002060"/>
              </a:solidFill>
              <a:latin typeface="Titillium Web" panose="00000500000000000000" pitchFamily="2" charset="0"/>
            </a:endParaRPr>
          </a:p>
          <a:p>
            <a:pPr marL="285750" indent="-285750" algn="just" fontAlgn="base">
              <a:buFont typeface="Wingdings" panose="05000000000000000000" pitchFamily="2" charset="2"/>
              <a:buChar char="§"/>
            </a:pPr>
            <a:r>
              <a:rPr lang="en-US" sz="1700" b="1" dirty="0">
                <a:solidFill>
                  <a:schemeClr val="accent4">
                    <a:lumMod val="75000"/>
                  </a:schemeClr>
                </a:solidFill>
                <a:latin typeface="Titillium Web" panose="00000500000000000000" pitchFamily="2" charset="0"/>
              </a:rPr>
              <a:t>MEASUREMENT AND EVALUATION</a:t>
            </a:r>
            <a:endParaRPr lang="en-US" sz="1700" dirty="0">
              <a:solidFill>
                <a:schemeClr val="accent4">
                  <a:lumMod val="75000"/>
                </a:schemeClr>
              </a:solidFill>
              <a:latin typeface="Titillium Web" panose="00000500000000000000" pitchFamily="2" charset="0"/>
            </a:endParaRPr>
          </a:p>
          <a:p>
            <a:pPr algn="just" fontAlgn="base"/>
            <a:r>
              <a:rPr lang="en-US" sz="1500" dirty="0">
                <a:solidFill>
                  <a:srgbClr val="002060"/>
                </a:solidFill>
                <a:latin typeface="Titillium Web" panose="00000500000000000000" pitchFamily="2" charset="0"/>
              </a:rPr>
              <a:t>We invest where visions and value are achievable and sustainable as well as tangible and measurable to achieve continual improvement and long term results. We take calculated risks, with off-take guarantees and clear objectives, we fail forward and embrace continuous improvement.</a:t>
            </a:r>
            <a:endParaRPr lang="en-US" sz="1500" b="0" i="0" dirty="0">
              <a:solidFill>
                <a:srgbClr val="002060"/>
              </a:solidFill>
              <a:effectLst/>
              <a:latin typeface="Titillium Web" panose="00000500000000000000" pitchFamily="2" charset="0"/>
            </a:endParaRPr>
          </a:p>
        </p:txBody>
      </p:sp>
      <p:sp>
        <p:nvSpPr>
          <p:cNvPr id="4" name="TextBox 3">
            <a:extLst>
              <a:ext uri="{FF2B5EF4-FFF2-40B4-BE49-F238E27FC236}">
                <a16:creationId xmlns:a16="http://schemas.microsoft.com/office/drawing/2014/main" id="{24076B27-3FA0-4339-9C56-F1000DF3EEC4}"/>
              </a:ext>
            </a:extLst>
          </p:cNvPr>
          <p:cNvSpPr txBox="1"/>
          <p:nvPr/>
        </p:nvSpPr>
        <p:spPr>
          <a:xfrm flipH="1">
            <a:off x="82978" y="497386"/>
            <a:ext cx="3631998" cy="538609"/>
          </a:xfrm>
          <a:prstGeom prst="rect">
            <a:avLst/>
          </a:prstGeom>
          <a:noFill/>
        </p:spPr>
        <p:txBody>
          <a:bodyPr wrap="square" rtlCol="0">
            <a:spAutoFit/>
          </a:bodyPr>
          <a:lstStyle/>
          <a:p>
            <a:r>
              <a:rPr lang="en-US" sz="2900" b="1" dirty="0">
                <a:solidFill>
                  <a:schemeClr val="accent6">
                    <a:lumMod val="75000"/>
                  </a:schemeClr>
                </a:solidFill>
                <a:latin typeface="Titillium Web" panose="00000500000000000000" pitchFamily="2" charset="0"/>
              </a:rPr>
              <a:t>|</a:t>
            </a:r>
            <a:r>
              <a:rPr lang="en-US" sz="2300" b="1" dirty="0">
                <a:solidFill>
                  <a:srgbClr val="002060"/>
                </a:solidFill>
                <a:latin typeface="Titillium Web" panose="00000500000000000000" pitchFamily="2" charset="0"/>
              </a:rPr>
              <a:t> </a:t>
            </a:r>
            <a:r>
              <a:rPr lang="en-US" sz="2100" dirty="0">
                <a:solidFill>
                  <a:srgbClr val="002060"/>
                </a:solidFill>
                <a:latin typeface="Titillium Web" panose="00000500000000000000" pitchFamily="2" charset="0"/>
              </a:rPr>
              <a:t>OUR</a:t>
            </a:r>
            <a:r>
              <a:rPr lang="en-US" sz="2100" b="1" dirty="0">
                <a:solidFill>
                  <a:srgbClr val="002060"/>
                </a:solidFill>
                <a:latin typeface="Titillium Web" panose="00000500000000000000" pitchFamily="2" charset="0"/>
              </a:rPr>
              <a:t> </a:t>
            </a:r>
            <a:r>
              <a:rPr lang="en-US" sz="2100" b="1" dirty="0">
                <a:solidFill>
                  <a:schemeClr val="accent6">
                    <a:lumMod val="50000"/>
                  </a:schemeClr>
                </a:solidFill>
                <a:highlight>
                  <a:srgbClr val="00FF00"/>
                </a:highlight>
                <a:latin typeface="Titillium Web" panose="00000500000000000000" pitchFamily="2" charset="0"/>
              </a:rPr>
              <a:t>APPROACH</a:t>
            </a:r>
            <a:r>
              <a:rPr lang="en-US" sz="2300" b="1" dirty="0">
                <a:solidFill>
                  <a:srgbClr val="002060"/>
                </a:solidFill>
                <a:latin typeface="Titillium Web" panose="00000500000000000000" pitchFamily="2" charset="0"/>
              </a:rPr>
              <a:t>   </a:t>
            </a:r>
          </a:p>
        </p:txBody>
      </p:sp>
      <p:sp>
        <p:nvSpPr>
          <p:cNvPr id="6" name="TextBox 5">
            <a:extLst>
              <a:ext uri="{FF2B5EF4-FFF2-40B4-BE49-F238E27FC236}">
                <a16:creationId xmlns:a16="http://schemas.microsoft.com/office/drawing/2014/main" id="{72768BC5-3859-4865-9EC9-8FE3B4AE459F}"/>
              </a:ext>
            </a:extLst>
          </p:cNvPr>
          <p:cNvSpPr txBox="1"/>
          <p:nvPr/>
        </p:nvSpPr>
        <p:spPr>
          <a:xfrm>
            <a:off x="3241530" y="5271370"/>
            <a:ext cx="7980512" cy="76944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100" b="1" dirty="0">
                <a:solidFill>
                  <a:schemeClr val="accent5">
                    <a:lumMod val="50000"/>
                  </a:schemeClr>
                </a:solidFill>
                <a:latin typeface="Titillium Web" panose="00000500000000000000" pitchFamily="2" charset="0"/>
              </a:rPr>
              <a:t>“ OUR FINGERPRINTS,</a:t>
            </a:r>
            <a:r>
              <a:rPr lang="en-US" sz="1700" dirty="0">
                <a:solidFill>
                  <a:schemeClr val="tx1">
                    <a:lumMod val="95000"/>
                    <a:lumOff val="5000"/>
                  </a:schemeClr>
                </a:solidFill>
                <a:latin typeface="Titillium Web" panose="00000500000000000000" pitchFamily="2" charset="0"/>
              </a:rPr>
              <a:t> are built upon different commercial strategic visions </a:t>
            </a:r>
          </a:p>
          <a:p>
            <a:pPr algn="ctr"/>
            <a:r>
              <a:rPr lang="en-US" sz="1700" dirty="0">
                <a:solidFill>
                  <a:schemeClr val="tx1">
                    <a:lumMod val="95000"/>
                    <a:lumOff val="5000"/>
                  </a:schemeClr>
                </a:solidFill>
                <a:latin typeface="Titillium Web" panose="00000500000000000000" pitchFamily="2" charset="0"/>
              </a:rPr>
              <a:t>that connect</a:t>
            </a:r>
            <a:r>
              <a:rPr lang="en-US" sz="1700" dirty="0">
                <a:solidFill>
                  <a:schemeClr val="accent1">
                    <a:lumMod val="50000"/>
                  </a:schemeClr>
                </a:solidFill>
                <a:latin typeface="Titillium Web" panose="00000500000000000000" pitchFamily="2" charset="0"/>
              </a:rPr>
              <a:t> </a:t>
            </a:r>
            <a:r>
              <a:rPr lang="en-US" sz="2300" b="1" dirty="0">
                <a:solidFill>
                  <a:schemeClr val="accent3">
                    <a:lumMod val="60000"/>
                    <a:lumOff val="40000"/>
                  </a:schemeClr>
                </a:solidFill>
                <a:latin typeface="Titillium Web" panose="00000500000000000000" pitchFamily="2" charset="0"/>
              </a:rPr>
              <a:t>A</a:t>
            </a:r>
            <a:r>
              <a:rPr lang="en-US" sz="2300" b="1" dirty="0">
                <a:solidFill>
                  <a:schemeClr val="bg1">
                    <a:lumMod val="85000"/>
                  </a:schemeClr>
                </a:solidFill>
                <a:latin typeface="Titillium Web" panose="00000500000000000000" pitchFamily="2" charset="0"/>
              </a:rPr>
              <a:t>F</a:t>
            </a:r>
            <a:r>
              <a:rPr lang="en-US" sz="2300" b="1" dirty="0">
                <a:solidFill>
                  <a:srgbClr val="7030A0"/>
                </a:solidFill>
                <a:latin typeface="Titillium Web" panose="00000500000000000000" pitchFamily="2" charset="0"/>
              </a:rPr>
              <a:t>R</a:t>
            </a:r>
            <a:r>
              <a:rPr lang="en-US" sz="2300" b="1" dirty="0">
                <a:solidFill>
                  <a:schemeClr val="accent4"/>
                </a:solidFill>
                <a:latin typeface="Titillium Web" panose="00000500000000000000" pitchFamily="2" charset="0"/>
              </a:rPr>
              <a:t>I</a:t>
            </a:r>
            <a:r>
              <a:rPr lang="en-US" sz="2300" b="1" dirty="0">
                <a:solidFill>
                  <a:srgbClr val="FFFF00"/>
                </a:solidFill>
                <a:latin typeface="Titillium Web" panose="00000500000000000000" pitchFamily="2" charset="0"/>
              </a:rPr>
              <a:t>C</a:t>
            </a:r>
            <a:r>
              <a:rPr lang="en-US" sz="2300" b="1" dirty="0">
                <a:solidFill>
                  <a:schemeClr val="bg2">
                    <a:lumMod val="50000"/>
                  </a:schemeClr>
                </a:solidFill>
                <a:latin typeface="Titillium Web" panose="00000500000000000000" pitchFamily="2" charset="0"/>
              </a:rPr>
              <a:t>A’S</a:t>
            </a:r>
            <a:r>
              <a:rPr lang="en-US" sz="2300" dirty="0">
                <a:solidFill>
                  <a:schemeClr val="bg2">
                    <a:lumMod val="50000"/>
                  </a:schemeClr>
                </a:solidFill>
                <a:latin typeface="Titillium Web" panose="00000500000000000000" pitchFamily="2" charset="0"/>
              </a:rPr>
              <a:t> </a:t>
            </a:r>
            <a:r>
              <a:rPr lang="en-US" sz="1700" dirty="0">
                <a:solidFill>
                  <a:schemeClr val="accent1">
                    <a:lumMod val="50000"/>
                  </a:schemeClr>
                </a:solidFill>
                <a:latin typeface="Titillium Web" panose="00000500000000000000" pitchFamily="2" charset="0"/>
              </a:rPr>
              <a:t>diverse visions to Re-Think purposeful Partnerships.</a:t>
            </a:r>
            <a:r>
              <a:rPr lang="en-US" sz="1700" b="1" dirty="0">
                <a:solidFill>
                  <a:schemeClr val="accent5">
                    <a:lumMod val="50000"/>
                  </a:schemeClr>
                </a:solidFill>
                <a:latin typeface="Titillium Web" panose="00000500000000000000" pitchFamily="2" charset="0"/>
              </a:rPr>
              <a:t> </a:t>
            </a:r>
          </a:p>
        </p:txBody>
      </p:sp>
      <p:pic>
        <p:nvPicPr>
          <p:cNvPr id="8" name="Picture 7">
            <a:extLst>
              <a:ext uri="{FF2B5EF4-FFF2-40B4-BE49-F238E27FC236}">
                <a16:creationId xmlns:a16="http://schemas.microsoft.com/office/drawing/2014/main" id="{F01E5327-F719-9CE7-5D02-0B776DBB3BBE}"/>
              </a:ext>
            </a:extLst>
          </p:cNvPr>
          <p:cNvPicPr>
            <a:picLocks noChangeAspect="1"/>
          </p:cNvPicPr>
          <p:nvPr/>
        </p:nvPicPr>
        <p:blipFill>
          <a:blip r:embed="rId2">
            <a:alphaModFix/>
          </a:blip>
          <a:stretch>
            <a:fillRect/>
          </a:stretch>
        </p:blipFill>
        <p:spPr>
          <a:xfrm>
            <a:off x="7355" y="5764869"/>
            <a:ext cx="1542957" cy="1090332"/>
          </a:xfrm>
          <a:prstGeom prst="rect">
            <a:avLst/>
          </a:prstGeom>
          <a:ln>
            <a:noFill/>
          </a:ln>
          <a:effectLst/>
        </p:spPr>
      </p:pic>
      <p:pic>
        <p:nvPicPr>
          <p:cNvPr id="9" name="Picture 8">
            <a:extLst>
              <a:ext uri="{FF2B5EF4-FFF2-40B4-BE49-F238E27FC236}">
                <a16:creationId xmlns:a16="http://schemas.microsoft.com/office/drawing/2014/main" id="{7DD7CC6D-BD39-4770-6991-AABB05D28B40}"/>
              </a:ext>
            </a:extLst>
          </p:cNvPr>
          <p:cNvPicPr>
            <a:picLocks noChangeAspect="1"/>
          </p:cNvPicPr>
          <p:nvPr/>
        </p:nvPicPr>
        <p:blipFill>
          <a:blip r:embed="rId3">
            <a:alphaModFix amt="85000"/>
            <a:duotone>
              <a:schemeClr val="accent1">
                <a:shade val="45000"/>
                <a:satMod val="135000"/>
              </a:schemeClr>
              <a:prstClr val="white"/>
            </a:duotone>
            <a:extLst>
              <a:ext uri="{BEBA8EAE-BF5A-486C-A8C5-ECC9F3942E4B}">
                <a14:imgProps xmlns:a14="http://schemas.microsoft.com/office/drawing/2010/main">
                  <a14:imgLayer r:embed="rId4">
                    <a14:imgEffect>
                      <a14:artisticGlowEdges/>
                    </a14:imgEffect>
                    <a14:imgEffect>
                      <a14:colorTemperature colorTemp="4700"/>
                    </a14:imgEffect>
                    <a14:imgEffect>
                      <a14:saturation sat="0"/>
                    </a14:imgEffect>
                  </a14:imgLayer>
                </a14:imgProps>
              </a:ext>
            </a:extLst>
          </a:blip>
          <a:stretch>
            <a:fillRect/>
          </a:stretch>
        </p:blipFill>
        <p:spPr>
          <a:xfrm rot="319684">
            <a:off x="2275730" y="3459041"/>
            <a:ext cx="826055" cy="830065"/>
          </a:xfrm>
          <a:prstGeom prst="rect">
            <a:avLst/>
          </a:prstGeom>
        </p:spPr>
      </p:pic>
      <p:pic>
        <p:nvPicPr>
          <p:cNvPr id="11" name="Picture 10">
            <a:extLst>
              <a:ext uri="{FF2B5EF4-FFF2-40B4-BE49-F238E27FC236}">
                <a16:creationId xmlns:a16="http://schemas.microsoft.com/office/drawing/2014/main" id="{85EB4C1A-B2AA-55BA-077B-A8B45BA55024}"/>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artisticPastelsSmooth/>
                    </a14:imgEffect>
                  </a14:imgLayer>
                </a14:imgProps>
              </a:ext>
            </a:extLst>
          </a:blip>
          <a:stretch>
            <a:fillRect/>
          </a:stretch>
        </p:blipFill>
        <p:spPr>
          <a:xfrm>
            <a:off x="-564604" y="1512093"/>
            <a:ext cx="4714875" cy="281844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 name="Picture 4">
            <a:extLst>
              <a:ext uri="{FF2B5EF4-FFF2-40B4-BE49-F238E27FC236}">
                <a16:creationId xmlns:a16="http://schemas.microsoft.com/office/drawing/2014/main" id="{1003CA99-168E-0479-6C57-4BBE8EA6FEF0}"/>
              </a:ext>
            </a:extLst>
          </p:cNvPr>
          <p:cNvPicPr>
            <a:picLocks noChangeAspect="1"/>
          </p:cNvPicPr>
          <p:nvPr/>
        </p:nvPicPr>
        <p:blipFill>
          <a:blip r:embed="rId7"/>
          <a:stretch>
            <a:fillRect/>
          </a:stretch>
        </p:blipFill>
        <p:spPr>
          <a:xfrm>
            <a:off x="1787646" y="5492320"/>
            <a:ext cx="1651605" cy="33254"/>
          </a:xfrm>
          <a:prstGeom prst="rect">
            <a:avLst/>
          </a:prstGeom>
        </p:spPr>
      </p:pic>
      <p:sp>
        <p:nvSpPr>
          <p:cNvPr id="10" name="Oval 9">
            <a:extLst>
              <a:ext uri="{FF2B5EF4-FFF2-40B4-BE49-F238E27FC236}">
                <a16:creationId xmlns:a16="http://schemas.microsoft.com/office/drawing/2014/main" id="{58D053FE-A833-9488-E647-2E47BA77D594}"/>
              </a:ext>
            </a:extLst>
          </p:cNvPr>
          <p:cNvSpPr/>
          <p:nvPr/>
        </p:nvSpPr>
        <p:spPr>
          <a:xfrm>
            <a:off x="2969335" y="1104706"/>
            <a:ext cx="288754" cy="281854"/>
          </a:xfrm>
          <a:prstGeom prst="ellipse">
            <a:avLst/>
          </a:prstGeom>
          <a:solidFill>
            <a:schemeClr val="accent1">
              <a:lumMod val="60000"/>
              <a:lumOff val="4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8672E94-5EE5-88C9-7701-5FA8DB887D4E}"/>
              </a:ext>
            </a:extLst>
          </p:cNvPr>
          <p:cNvSpPr/>
          <p:nvPr/>
        </p:nvSpPr>
        <p:spPr>
          <a:xfrm>
            <a:off x="253019" y="4544925"/>
            <a:ext cx="288754" cy="281854"/>
          </a:xfrm>
          <a:prstGeom prst="ellipse">
            <a:avLst/>
          </a:prstGeom>
          <a:solidFill>
            <a:schemeClr val="accent1">
              <a:lumMod val="60000"/>
              <a:lumOff val="4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C96F3FD-3351-BA8E-B4B2-E9A5EDC5B7BE}"/>
              </a:ext>
            </a:extLst>
          </p:cNvPr>
          <p:cNvSpPr txBox="1"/>
          <p:nvPr/>
        </p:nvSpPr>
        <p:spPr>
          <a:xfrm>
            <a:off x="11591365" y="6345435"/>
            <a:ext cx="457176" cy="384721"/>
          </a:xfrm>
          <a:prstGeom prst="rect">
            <a:avLst/>
          </a:prstGeom>
          <a:noFill/>
        </p:spPr>
        <p:txBody>
          <a:bodyPr wrap="none" rtlCol="0">
            <a:spAutoFit/>
          </a:bodyPr>
          <a:lstStyle/>
          <a:p>
            <a:r>
              <a:rPr lang="en-US" sz="1900" b="1" dirty="0">
                <a:solidFill>
                  <a:schemeClr val="accent5">
                    <a:lumMod val="50000"/>
                  </a:schemeClr>
                </a:solidFill>
                <a:latin typeface="Titillium Web" panose="00000500000000000000" pitchFamily="2" charset="0"/>
              </a:rPr>
              <a:t>04</a:t>
            </a:r>
          </a:p>
        </p:txBody>
      </p:sp>
      <p:sp>
        <p:nvSpPr>
          <p:cNvPr id="14" name="TextBox 13">
            <a:extLst>
              <a:ext uri="{FF2B5EF4-FFF2-40B4-BE49-F238E27FC236}">
                <a16:creationId xmlns:a16="http://schemas.microsoft.com/office/drawing/2014/main" id="{C30CDAEF-B15D-B167-940C-92EA49099627}"/>
              </a:ext>
            </a:extLst>
          </p:cNvPr>
          <p:cNvSpPr txBox="1"/>
          <p:nvPr/>
        </p:nvSpPr>
        <p:spPr>
          <a:xfrm>
            <a:off x="313755" y="4733356"/>
            <a:ext cx="3024476" cy="615553"/>
          </a:xfrm>
          <a:prstGeom prst="rect">
            <a:avLst/>
          </a:prstGeom>
          <a:noFill/>
        </p:spPr>
        <p:txBody>
          <a:bodyPr wrap="square" rtlCol="0">
            <a:spAutoFit/>
          </a:bodyPr>
          <a:lstStyle/>
          <a:p>
            <a:pPr algn="ctr"/>
            <a:r>
              <a:rPr lang="en-US" sz="1700" b="1" dirty="0">
                <a:solidFill>
                  <a:schemeClr val="tx2"/>
                </a:solidFill>
                <a:latin typeface="Titillium Web" panose="00000500000000000000" pitchFamily="2" charset="0"/>
              </a:rPr>
              <a:t>We’re doing Great things</a:t>
            </a:r>
            <a:r>
              <a:rPr lang="en-US" sz="1700" b="1" dirty="0">
                <a:latin typeface="Titillium Web" panose="00000500000000000000" pitchFamily="2" charset="0"/>
              </a:rPr>
              <a:t> </a:t>
            </a:r>
            <a:r>
              <a:rPr lang="en-US" sz="1700" b="1" dirty="0">
                <a:solidFill>
                  <a:schemeClr val="tx1">
                    <a:lumMod val="65000"/>
                    <a:lumOff val="35000"/>
                  </a:schemeClr>
                </a:solidFill>
                <a:latin typeface="Titillium Web" panose="00000500000000000000" pitchFamily="2" charset="0"/>
              </a:rPr>
              <a:t>To</a:t>
            </a:r>
            <a:r>
              <a:rPr lang="en-US" sz="1700" b="1" dirty="0">
                <a:solidFill>
                  <a:schemeClr val="bg1"/>
                </a:solidFill>
                <a:latin typeface="Titillium Web" panose="00000500000000000000" pitchFamily="2" charset="0"/>
              </a:rPr>
              <a:t>ge</a:t>
            </a:r>
            <a:r>
              <a:rPr lang="en-US" sz="1700" b="1" dirty="0">
                <a:solidFill>
                  <a:schemeClr val="bg1">
                    <a:lumMod val="75000"/>
                  </a:schemeClr>
                </a:solidFill>
                <a:latin typeface="Titillium Web" panose="00000500000000000000" pitchFamily="2" charset="0"/>
              </a:rPr>
              <a:t>ther</a:t>
            </a:r>
            <a:r>
              <a:rPr lang="en-US" sz="1700" b="1" dirty="0">
                <a:latin typeface="Titillium Web" panose="00000500000000000000" pitchFamily="2" charset="0"/>
              </a:rPr>
              <a:t>!</a:t>
            </a:r>
          </a:p>
        </p:txBody>
      </p:sp>
    </p:spTree>
    <p:extLst>
      <p:ext uri="{BB962C8B-B14F-4D97-AF65-F5344CB8AC3E}">
        <p14:creationId xmlns:p14="http://schemas.microsoft.com/office/powerpoint/2010/main" val="3159450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D47C49F8-F7E3-4575-8F28-FEC0129BE528}"/>
              </a:ext>
            </a:extLst>
          </p:cNvPr>
          <p:cNvSpPr txBox="1"/>
          <p:nvPr/>
        </p:nvSpPr>
        <p:spPr>
          <a:xfrm>
            <a:off x="1618706" y="1869266"/>
            <a:ext cx="2884338" cy="553998"/>
          </a:xfrm>
          <a:prstGeom prst="rect">
            <a:avLst/>
          </a:prstGeom>
          <a:no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r>
              <a:rPr lang="en-US" sz="1500" dirty="0">
                <a:solidFill>
                  <a:srgbClr val="002060"/>
                </a:solidFill>
                <a:latin typeface="Titillium Web" panose="00000500000000000000" pitchFamily="2" charset="0"/>
              </a:rPr>
              <a:t>DEFINE THE PROJECT PROFILING + CONNECTING A PARTNER</a:t>
            </a:r>
          </a:p>
        </p:txBody>
      </p:sp>
      <p:sp>
        <p:nvSpPr>
          <p:cNvPr id="41" name="TextBox 40">
            <a:extLst>
              <a:ext uri="{FF2B5EF4-FFF2-40B4-BE49-F238E27FC236}">
                <a16:creationId xmlns:a16="http://schemas.microsoft.com/office/drawing/2014/main" id="{54C8A54E-32EA-44A3-A35C-B089A43EF525}"/>
              </a:ext>
            </a:extLst>
          </p:cNvPr>
          <p:cNvSpPr txBox="1"/>
          <p:nvPr/>
        </p:nvSpPr>
        <p:spPr>
          <a:xfrm>
            <a:off x="4527953" y="756783"/>
            <a:ext cx="3069229" cy="553998"/>
          </a:xfrm>
          <a:prstGeom prst="rect">
            <a:avLst/>
          </a:prstGeom>
          <a:noFill/>
          <a:ln w="19050">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US" sz="1500" dirty="0">
                <a:solidFill>
                  <a:srgbClr val="002060"/>
                </a:solidFill>
                <a:latin typeface="Titillium Web" panose="00000500000000000000" pitchFamily="2" charset="0"/>
              </a:rPr>
              <a:t>IDENTIFY SUSTAINABLE PROJECTS </a:t>
            </a:r>
          </a:p>
          <a:p>
            <a:pPr algn="ctr"/>
            <a:r>
              <a:rPr lang="en-US" sz="1500" dirty="0">
                <a:solidFill>
                  <a:srgbClr val="002060"/>
                </a:solidFill>
                <a:latin typeface="Titillium Web" panose="00000500000000000000" pitchFamily="2" charset="0"/>
              </a:rPr>
              <a:t>+ FEASIBLE BUSINESS PLAN</a:t>
            </a:r>
          </a:p>
        </p:txBody>
      </p:sp>
      <p:sp>
        <p:nvSpPr>
          <p:cNvPr id="42" name="TextBox 41">
            <a:extLst>
              <a:ext uri="{FF2B5EF4-FFF2-40B4-BE49-F238E27FC236}">
                <a16:creationId xmlns:a16="http://schemas.microsoft.com/office/drawing/2014/main" id="{DB55C3A3-7AD0-464D-8410-7531E0351B15}"/>
              </a:ext>
            </a:extLst>
          </p:cNvPr>
          <p:cNvSpPr txBox="1"/>
          <p:nvPr/>
        </p:nvSpPr>
        <p:spPr>
          <a:xfrm>
            <a:off x="7384933" y="1869266"/>
            <a:ext cx="3035956"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r"/>
            <a:r>
              <a:rPr lang="en-US" sz="1500" dirty="0">
                <a:solidFill>
                  <a:srgbClr val="002060"/>
                </a:solidFill>
                <a:latin typeface="Titillium Web" panose="00000500000000000000" pitchFamily="2" charset="0"/>
              </a:rPr>
              <a:t>EXIT STRATEGY + SHARED RISKS OR PROFITS</a:t>
            </a:r>
          </a:p>
        </p:txBody>
      </p:sp>
      <p:sp>
        <p:nvSpPr>
          <p:cNvPr id="43" name="TextBox 42">
            <a:extLst>
              <a:ext uri="{FF2B5EF4-FFF2-40B4-BE49-F238E27FC236}">
                <a16:creationId xmlns:a16="http://schemas.microsoft.com/office/drawing/2014/main" id="{155377F1-5E6E-463E-9789-7BB2DC431F43}"/>
              </a:ext>
            </a:extLst>
          </p:cNvPr>
          <p:cNvSpPr txBox="1"/>
          <p:nvPr/>
        </p:nvSpPr>
        <p:spPr>
          <a:xfrm>
            <a:off x="7913586" y="2884665"/>
            <a:ext cx="3198453" cy="553998"/>
          </a:xfrm>
          <a:prstGeom prst="rect">
            <a:avLst/>
          </a:prstGeom>
          <a:no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r"/>
            <a:r>
              <a:rPr lang="en-US" sz="1500" dirty="0">
                <a:solidFill>
                  <a:srgbClr val="002060"/>
                </a:solidFill>
                <a:latin typeface="Titillium Web" panose="00000500000000000000" pitchFamily="2" charset="0"/>
              </a:rPr>
              <a:t>JOINT POSSIBILITY OF INNOVATIONS + INVENTIONS </a:t>
            </a:r>
          </a:p>
        </p:txBody>
      </p:sp>
      <p:sp>
        <p:nvSpPr>
          <p:cNvPr id="44" name="TextBox 43">
            <a:extLst>
              <a:ext uri="{FF2B5EF4-FFF2-40B4-BE49-F238E27FC236}">
                <a16:creationId xmlns:a16="http://schemas.microsoft.com/office/drawing/2014/main" id="{583B1AC5-4935-46F1-AB5E-A19D67D8C8EA}"/>
              </a:ext>
            </a:extLst>
          </p:cNvPr>
          <p:cNvSpPr txBox="1"/>
          <p:nvPr/>
        </p:nvSpPr>
        <p:spPr>
          <a:xfrm>
            <a:off x="1192234" y="2884665"/>
            <a:ext cx="2943081"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r>
              <a:rPr lang="en-US" sz="1500" dirty="0">
                <a:solidFill>
                  <a:srgbClr val="002060"/>
                </a:solidFill>
                <a:latin typeface="Titillium Web" panose="00000500000000000000" pitchFamily="2" charset="0"/>
              </a:rPr>
              <a:t>COMPREHENSIVE DUE DILIGENCE + SYNERGY PROPOSAL</a:t>
            </a:r>
          </a:p>
        </p:txBody>
      </p:sp>
      <p:sp>
        <p:nvSpPr>
          <p:cNvPr id="45" name="TextBox 44">
            <a:extLst>
              <a:ext uri="{FF2B5EF4-FFF2-40B4-BE49-F238E27FC236}">
                <a16:creationId xmlns:a16="http://schemas.microsoft.com/office/drawing/2014/main" id="{DE72991F-7D7C-4FCA-BF51-65048BB63D5E}"/>
              </a:ext>
            </a:extLst>
          </p:cNvPr>
          <p:cNvSpPr txBox="1"/>
          <p:nvPr/>
        </p:nvSpPr>
        <p:spPr>
          <a:xfrm>
            <a:off x="4428226" y="5023322"/>
            <a:ext cx="3500658"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US" sz="1500" dirty="0">
                <a:solidFill>
                  <a:srgbClr val="002060"/>
                </a:solidFill>
                <a:latin typeface="Titillium Web" panose="00000500000000000000" pitchFamily="2" charset="0"/>
              </a:rPr>
              <a:t>PROPOSED SHARED RESOURCES + </a:t>
            </a:r>
          </a:p>
          <a:p>
            <a:pPr algn="ctr"/>
            <a:r>
              <a:rPr lang="en-US" sz="1500" dirty="0">
                <a:solidFill>
                  <a:srgbClr val="002060"/>
                </a:solidFill>
                <a:latin typeface="Titillium Web" panose="00000500000000000000" pitchFamily="2" charset="0"/>
              </a:rPr>
              <a:t>SET UP SPECIAL PURPOSE VEHICLE</a:t>
            </a:r>
          </a:p>
        </p:txBody>
      </p:sp>
      <p:sp>
        <p:nvSpPr>
          <p:cNvPr id="46" name="TextBox 45">
            <a:extLst>
              <a:ext uri="{FF2B5EF4-FFF2-40B4-BE49-F238E27FC236}">
                <a16:creationId xmlns:a16="http://schemas.microsoft.com/office/drawing/2014/main" id="{C4E88FAE-79FE-451E-B624-AB609509B28A}"/>
              </a:ext>
            </a:extLst>
          </p:cNvPr>
          <p:cNvSpPr txBox="1"/>
          <p:nvPr/>
        </p:nvSpPr>
        <p:spPr>
          <a:xfrm>
            <a:off x="1522369" y="4001310"/>
            <a:ext cx="3061071"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r>
              <a:rPr lang="en-US" sz="1500" dirty="0">
                <a:solidFill>
                  <a:srgbClr val="002060"/>
                </a:solidFill>
                <a:latin typeface="Titillium Web" panose="00000500000000000000" pitchFamily="2" charset="0"/>
              </a:rPr>
              <a:t>SIGNING OF JOINT PARTNERSHIP AGREEMENTS (MOU + JVA) </a:t>
            </a:r>
          </a:p>
        </p:txBody>
      </p:sp>
      <p:sp>
        <p:nvSpPr>
          <p:cNvPr id="47" name="TextBox 46">
            <a:extLst>
              <a:ext uri="{FF2B5EF4-FFF2-40B4-BE49-F238E27FC236}">
                <a16:creationId xmlns:a16="http://schemas.microsoft.com/office/drawing/2014/main" id="{D774C41F-CBB9-4951-BA9F-996D59DD6665}"/>
              </a:ext>
            </a:extLst>
          </p:cNvPr>
          <p:cNvSpPr txBox="1"/>
          <p:nvPr/>
        </p:nvSpPr>
        <p:spPr>
          <a:xfrm>
            <a:off x="7555267" y="3988349"/>
            <a:ext cx="3525593"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r"/>
            <a:r>
              <a:rPr lang="en-US" sz="1500" dirty="0">
                <a:solidFill>
                  <a:srgbClr val="002060"/>
                </a:solidFill>
                <a:latin typeface="Titillium Web" panose="00000500000000000000" pitchFamily="2" charset="0"/>
              </a:rPr>
              <a:t>ASSIGNED DUTIES &amp; RESPONSIBILITIES + CONTROL OF SPV OPERATIONS</a:t>
            </a:r>
          </a:p>
        </p:txBody>
      </p:sp>
      <p:sp>
        <p:nvSpPr>
          <p:cNvPr id="50" name="TextBox 49">
            <a:extLst>
              <a:ext uri="{FF2B5EF4-FFF2-40B4-BE49-F238E27FC236}">
                <a16:creationId xmlns:a16="http://schemas.microsoft.com/office/drawing/2014/main" id="{4D91D7A5-5957-4825-BE1F-4387D520EC37}"/>
              </a:ext>
            </a:extLst>
          </p:cNvPr>
          <p:cNvSpPr txBox="1"/>
          <p:nvPr/>
        </p:nvSpPr>
        <p:spPr>
          <a:xfrm>
            <a:off x="5463079" y="522519"/>
            <a:ext cx="1176842" cy="323165"/>
          </a:xfrm>
          <a:prstGeom prst="rect">
            <a:avLst/>
          </a:prstGeom>
          <a:noFill/>
        </p:spPr>
        <p:txBody>
          <a:bodyPr wrap="square" rtlCol="0">
            <a:spAutoFit/>
          </a:bodyPr>
          <a:lstStyle/>
          <a:p>
            <a:pPr algn="ctr"/>
            <a:r>
              <a:rPr lang="en-US" sz="1500" b="1" dirty="0">
                <a:solidFill>
                  <a:srgbClr val="FFFF00"/>
                </a:solidFill>
                <a:latin typeface="Titillium Web" panose="00000500000000000000" pitchFamily="2" charset="0"/>
              </a:rPr>
              <a:t>Stage #1</a:t>
            </a:r>
          </a:p>
        </p:txBody>
      </p:sp>
      <p:sp>
        <p:nvSpPr>
          <p:cNvPr id="51" name="TextBox 50">
            <a:extLst>
              <a:ext uri="{FF2B5EF4-FFF2-40B4-BE49-F238E27FC236}">
                <a16:creationId xmlns:a16="http://schemas.microsoft.com/office/drawing/2014/main" id="{3B3558D7-9B33-42F6-8689-E25A3DF50FF5}"/>
              </a:ext>
            </a:extLst>
          </p:cNvPr>
          <p:cNvSpPr txBox="1"/>
          <p:nvPr/>
        </p:nvSpPr>
        <p:spPr>
          <a:xfrm>
            <a:off x="3678827" y="1642603"/>
            <a:ext cx="967198" cy="323165"/>
          </a:xfrm>
          <a:prstGeom prst="rect">
            <a:avLst/>
          </a:prstGeom>
          <a:noFill/>
        </p:spPr>
        <p:txBody>
          <a:bodyPr wrap="square" rtlCol="0">
            <a:spAutoFit/>
          </a:bodyPr>
          <a:lstStyle/>
          <a:p>
            <a:r>
              <a:rPr lang="en-US" sz="1500" b="1" dirty="0">
                <a:solidFill>
                  <a:schemeClr val="accent5">
                    <a:lumMod val="50000"/>
                  </a:schemeClr>
                </a:solidFill>
                <a:latin typeface="Titillium Web" panose="00000500000000000000" pitchFamily="2" charset="0"/>
              </a:rPr>
              <a:t>Stage #2</a:t>
            </a:r>
          </a:p>
        </p:txBody>
      </p:sp>
      <p:sp>
        <p:nvSpPr>
          <p:cNvPr id="52" name="TextBox 51">
            <a:extLst>
              <a:ext uri="{FF2B5EF4-FFF2-40B4-BE49-F238E27FC236}">
                <a16:creationId xmlns:a16="http://schemas.microsoft.com/office/drawing/2014/main" id="{CA33F6F1-EC3D-4F6B-B47D-6D230158CA8B}"/>
              </a:ext>
            </a:extLst>
          </p:cNvPr>
          <p:cNvSpPr txBox="1"/>
          <p:nvPr/>
        </p:nvSpPr>
        <p:spPr>
          <a:xfrm>
            <a:off x="3160997" y="2652834"/>
            <a:ext cx="1057904" cy="323165"/>
          </a:xfrm>
          <a:prstGeom prst="rect">
            <a:avLst/>
          </a:prstGeom>
          <a:noFill/>
        </p:spPr>
        <p:txBody>
          <a:bodyPr wrap="square" rtlCol="0">
            <a:spAutoFit/>
          </a:bodyPr>
          <a:lstStyle/>
          <a:p>
            <a:r>
              <a:rPr lang="en-US" sz="1500" b="1" dirty="0">
                <a:solidFill>
                  <a:schemeClr val="accent3">
                    <a:lumMod val="40000"/>
                    <a:lumOff val="60000"/>
                  </a:schemeClr>
                </a:solidFill>
                <a:latin typeface="Titillium Web" panose="00000500000000000000" pitchFamily="2" charset="0"/>
              </a:rPr>
              <a:t>Stage #3</a:t>
            </a:r>
          </a:p>
        </p:txBody>
      </p:sp>
      <p:sp>
        <p:nvSpPr>
          <p:cNvPr id="53" name="TextBox 52">
            <a:extLst>
              <a:ext uri="{FF2B5EF4-FFF2-40B4-BE49-F238E27FC236}">
                <a16:creationId xmlns:a16="http://schemas.microsoft.com/office/drawing/2014/main" id="{CF6AB50F-579C-4FFC-8F6C-431ED9F2F0B8}"/>
              </a:ext>
            </a:extLst>
          </p:cNvPr>
          <p:cNvSpPr txBox="1"/>
          <p:nvPr/>
        </p:nvSpPr>
        <p:spPr>
          <a:xfrm>
            <a:off x="3396917" y="3769479"/>
            <a:ext cx="1028990" cy="323165"/>
          </a:xfrm>
          <a:prstGeom prst="rect">
            <a:avLst/>
          </a:prstGeom>
          <a:noFill/>
        </p:spPr>
        <p:txBody>
          <a:bodyPr wrap="square" rtlCol="0">
            <a:spAutoFit/>
          </a:bodyPr>
          <a:lstStyle/>
          <a:p>
            <a:r>
              <a:rPr lang="en-US" sz="1500" b="1" dirty="0">
                <a:solidFill>
                  <a:schemeClr val="accent5">
                    <a:lumMod val="50000"/>
                  </a:schemeClr>
                </a:solidFill>
                <a:latin typeface="Titillium Web" panose="00000500000000000000" pitchFamily="2" charset="0"/>
              </a:rPr>
              <a:t>Stage #4</a:t>
            </a:r>
          </a:p>
        </p:txBody>
      </p:sp>
      <p:sp>
        <p:nvSpPr>
          <p:cNvPr id="54" name="TextBox 53">
            <a:extLst>
              <a:ext uri="{FF2B5EF4-FFF2-40B4-BE49-F238E27FC236}">
                <a16:creationId xmlns:a16="http://schemas.microsoft.com/office/drawing/2014/main" id="{9969AE00-4C92-45A9-8438-03F3071BF7E8}"/>
              </a:ext>
            </a:extLst>
          </p:cNvPr>
          <p:cNvSpPr txBox="1"/>
          <p:nvPr/>
        </p:nvSpPr>
        <p:spPr>
          <a:xfrm>
            <a:off x="4694434" y="4804856"/>
            <a:ext cx="1149589" cy="323165"/>
          </a:xfrm>
          <a:prstGeom prst="rect">
            <a:avLst/>
          </a:prstGeom>
          <a:noFill/>
        </p:spPr>
        <p:txBody>
          <a:bodyPr wrap="square" rtlCol="0">
            <a:spAutoFit/>
          </a:bodyPr>
          <a:lstStyle/>
          <a:p>
            <a:r>
              <a:rPr lang="en-US" sz="1500" b="1" dirty="0">
                <a:solidFill>
                  <a:schemeClr val="accent4">
                    <a:lumMod val="60000"/>
                    <a:lumOff val="40000"/>
                  </a:schemeClr>
                </a:solidFill>
                <a:latin typeface="Titillium Web" panose="00000500000000000000" pitchFamily="2" charset="0"/>
              </a:rPr>
              <a:t>Stage #5</a:t>
            </a:r>
          </a:p>
        </p:txBody>
      </p:sp>
      <p:sp>
        <p:nvSpPr>
          <p:cNvPr id="55" name="TextBox 54">
            <a:extLst>
              <a:ext uri="{FF2B5EF4-FFF2-40B4-BE49-F238E27FC236}">
                <a16:creationId xmlns:a16="http://schemas.microsoft.com/office/drawing/2014/main" id="{CF93BC17-18C1-4EDE-AFF9-5D2516A2A980}"/>
              </a:ext>
            </a:extLst>
          </p:cNvPr>
          <p:cNvSpPr txBox="1"/>
          <p:nvPr/>
        </p:nvSpPr>
        <p:spPr>
          <a:xfrm>
            <a:off x="7824002" y="3728119"/>
            <a:ext cx="1149589" cy="323165"/>
          </a:xfrm>
          <a:prstGeom prst="rect">
            <a:avLst/>
          </a:prstGeom>
          <a:noFill/>
        </p:spPr>
        <p:txBody>
          <a:bodyPr wrap="square" rtlCol="0">
            <a:spAutoFit/>
          </a:bodyPr>
          <a:lstStyle/>
          <a:p>
            <a:r>
              <a:rPr lang="en-US" sz="1500" b="1" dirty="0">
                <a:solidFill>
                  <a:schemeClr val="accent5">
                    <a:lumMod val="50000"/>
                  </a:schemeClr>
                </a:solidFill>
                <a:latin typeface="Titillium Web" panose="00000500000000000000" pitchFamily="2" charset="0"/>
              </a:rPr>
              <a:t>Stage #6</a:t>
            </a:r>
          </a:p>
        </p:txBody>
      </p:sp>
      <p:sp>
        <p:nvSpPr>
          <p:cNvPr id="56" name="TextBox 55">
            <a:extLst>
              <a:ext uri="{FF2B5EF4-FFF2-40B4-BE49-F238E27FC236}">
                <a16:creationId xmlns:a16="http://schemas.microsoft.com/office/drawing/2014/main" id="{15EC9964-3AE6-4EA5-A377-8CC6B8E45EB1}"/>
              </a:ext>
            </a:extLst>
          </p:cNvPr>
          <p:cNvSpPr txBox="1"/>
          <p:nvPr/>
        </p:nvSpPr>
        <p:spPr>
          <a:xfrm>
            <a:off x="7887902" y="2632326"/>
            <a:ext cx="1149589" cy="323165"/>
          </a:xfrm>
          <a:prstGeom prst="rect">
            <a:avLst/>
          </a:prstGeom>
          <a:noFill/>
        </p:spPr>
        <p:txBody>
          <a:bodyPr wrap="square" rtlCol="0">
            <a:spAutoFit/>
          </a:bodyPr>
          <a:lstStyle/>
          <a:p>
            <a:r>
              <a:rPr lang="en-US" sz="1500" b="1" dirty="0">
                <a:solidFill>
                  <a:schemeClr val="accent6">
                    <a:lumMod val="50000"/>
                  </a:schemeClr>
                </a:solidFill>
                <a:latin typeface="Titillium Web" panose="00000500000000000000" pitchFamily="2" charset="0"/>
              </a:rPr>
              <a:t>Stage #7</a:t>
            </a:r>
          </a:p>
        </p:txBody>
      </p:sp>
      <p:sp>
        <p:nvSpPr>
          <p:cNvPr id="23" name="TextBox 22">
            <a:extLst>
              <a:ext uri="{FF2B5EF4-FFF2-40B4-BE49-F238E27FC236}">
                <a16:creationId xmlns:a16="http://schemas.microsoft.com/office/drawing/2014/main" id="{1CC0C91F-9716-47F0-82CA-7FB486386167}"/>
              </a:ext>
            </a:extLst>
          </p:cNvPr>
          <p:cNvSpPr txBox="1"/>
          <p:nvPr/>
        </p:nvSpPr>
        <p:spPr>
          <a:xfrm>
            <a:off x="7405349" y="1610986"/>
            <a:ext cx="1225882" cy="323165"/>
          </a:xfrm>
          <a:prstGeom prst="rect">
            <a:avLst/>
          </a:prstGeom>
          <a:noFill/>
        </p:spPr>
        <p:txBody>
          <a:bodyPr wrap="square" rtlCol="0">
            <a:spAutoFit/>
          </a:bodyPr>
          <a:lstStyle/>
          <a:p>
            <a:r>
              <a:rPr lang="en-US" sz="1500" b="1" dirty="0">
                <a:solidFill>
                  <a:schemeClr val="accent5">
                    <a:lumMod val="50000"/>
                  </a:schemeClr>
                </a:solidFill>
                <a:latin typeface="Titillium Web" panose="00000500000000000000" pitchFamily="2" charset="0"/>
              </a:rPr>
              <a:t>Stage #8</a:t>
            </a:r>
          </a:p>
        </p:txBody>
      </p:sp>
      <p:sp>
        <p:nvSpPr>
          <p:cNvPr id="3" name="TextBox 2">
            <a:extLst>
              <a:ext uri="{FF2B5EF4-FFF2-40B4-BE49-F238E27FC236}">
                <a16:creationId xmlns:a16="http://schemas.microsoft.com/office/drawing/2014/main" id="{D92125FC-131A-473C-9A83-816B78C6612D}"/>
              </a:ext>
            </a:extLst>
          </p:cNvPr>
          <p:cNvSpPr txBox="1"/>
          <p:nvPr/>
        </p:nvSpPr>
        <p:spPr>
          <a:xfrm>
            <a:off x="0" y="515881"/>
            <a:ext cx="3396917" cy="538609"/>
          </a:xfrm>
          <a:prstGeom prst="rect">
            <a:avLst/>
          </a:prstGeom>
          <a:noFill/>
        </p:spPr>
        <p:txBody>
          <a:bodyPr wrap="square" rtlCol="0">
            <a:spAutoFit/>
          </a:bodyPr>
          <a:lstStyle/>
          <a:p>
            <a:pPr fontAlgn="base"/>
            <a:r>
              <a:rPr lang="en-US" sz="2500" b="1" dirty="0">
                <a:solidFill>
                  <a:srgbClr val="002060"/>
                </a:solidFill>
                <a:latin typeface="Titillium Web" panose="00000500000000000000" pitchFamily="2" charset="0"/>
              </a:rPr>
              <a:t> </a:t>
            </a:r>
            <a:r>
              <a:rPr lang="en-US" sz="2900" b="1" dirty="0">
                <a:solidFill>
                  <a:schemeClr val="accent4">
                    <a:lumMod val="75000"/>
                  </a:schemeClr>
                </a:solidFill>
                <a:latin typeface="Titillium Web" panose="00000500000000000000" pitchFamily="2" charset="0"/>
              </a:rPr>
              <a:t>|</a:t>
            </a:r>
            <a:r>
              <a:rPr lang="en-US" sz="2300" b="1" dirty="0">
                <a:solidFill>
                  <a:srgbClr val="002060"/>
                </a:solidFill>
                <a:latin typeface="Titillium Web" panose="00000500000000000000" pitchFamily="2" charset="0"/>
              </a:rPr>
              <a:t> </a:t>
            </a:r>
            <a:r>
              <a:rPr lang="en-US" sz="2100" dirty="0">
                <a:solidFill>
                  <a:srgbClr val="002060"/>
                </a:solidFill>
                <a:latin typeface="Titillium Web" panose="00000500000000000000" pitchFamily="2" charset="0"/>
              </a:rPr>
              <a:t>BUILDING</a:t>
            </a:r>
            <a:r>
              <a:rPr lang="en-US" sz="2100" b="1" dirty="0">
                <a:solidFill>
                  <a:srgbClr val="002060"/>
                </a:solidFill>
                <a:latin typeface="Titillium Web" panose="00000500000000000000" pitchFamily="2" charset="0"/>
              </a:rPr>
              <a:t> </a:t>
            </a:r>
            <a:r>
              <a:rPr lang="en-US" sz="2100" b="1" dirty="0">
                <a:solidFill>
                  <a:schemeClr val="accent4">
                    <a:lumMod val="75000"/>
                  </a:schemeClr>
                </a:solidFill>
                <a:highlight>
                  <a:srgbClr val="00FFFF"/>
                </a:highlight>
                <a:latin typeface="Titillium Web" panose="00000500000000000000" pitchFamily="2" charset="0"/>
              </a:rPr>
              <a:t>STAGES</a:t>
            </a:r>
          </a:p>
        </p:txBody>
      </p:sp>
      <p:pic>
        <p:nvPicPr>
          <p:cNvPr id="37" name="Picture 36">
            <a:extLst>
              <a:ext uri="{FF2B5EF4-FFF2-40B4-BE49-F238E27FC236}">
                <a16:creationId xmlns:a16="http://schemas.microsoft.com/office/drawing/2014/main" id="{914637BB-39D0-9E6B-60FA-38361BF4FCCF}"/>
              </a:ext>
            </a:extLst>
          </p:cNvPr>
          <p:cNvPicPr>
            <a:picLocks noChangeAspect="1"/>
          </p:cNvPicPr>
          <p:nvPr/>
        </p:nvPicPr>
        <p:blipFill>
          <a:blip r:embed="rId2">
            <a:alphaModFix/>
          </a:blip>
          <a:stretch>
            <a:fillRect/>
          </a:stretch>
        </p:blipFill>
        <p:spPr>
          <a:xfrm>
            <a:off x="7355" y="5755904"/>
            <a:ext cx="1542957" cy="1090332"/>
          </a:xfrm>
          <a:prstGeom prst="rect">
            <a:avLst/>
          </a:prstGeom>
          <a:ln>
            <a:noFill/>
          </a:ln>
          <a:effectLst/>
        </p:spPr>
      </p:pic>
      <p:sp>
        <p:nvSpPr>
          <p:cNvPr id="6" name="TextBox 5">
            <a:extLst>
              <a:ext uri="{FF2B5EF4-FFF2-40B4-BE49-F238E27FC236}">
                <a16:creationId xmlns:a16="http://schemas.microsoft.com/office/drawing/2014/main" id="{48CE721A-AAF8-7858-B9DA-715960550D33}"/>
              </a:ext>
            </a:extLst>
          </p:cNvPr>
          <p:cNvSpPr txBox="1"/>
          <p:nvPr/>
        </p:nvSpPr>
        <p:spPr>
          <a:xfrm>
            <a:off x="6896660" y="5729482"/>
            <a:ext cx="4434728" cy="67710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100" b="1" dirty="0">
                <a:solidFill>
                  <a:schemeClr val="accent5">
                    <a:lumMod val="50000"/>
                  </a:schemeClr>
                </a:solidFill>
                <a:latin typeface="Titillium Web" panose="00000500000000000000" pitchFamily="2" charset="0"/>
              </a:rPr>
              <a:t>African Collaboration FABRIC! </a:t>
            </a:r>
          </a:p>
          <a:p>
            <a:pPr algn="ctr"/>
            <a:r>
              <a:rPr lang="en-US" sz="1700" dirty="0">
                <a:solidFill>
                  <a:schemeClr val="accent3">
                    <a:lumMod val="40000"/>
                    <a:lumOff val="60000"/>
                  </a:schemeClr>
                </a:solidFill>
                <a:latin typeface="Titillium Web" panose="00000500000000000000" pitchFamily="2" charset="0"/>
              </a:rPr>
              <a:t>(Together we can Re-shape the process). </a:t>
            </a:r>
            <a:endParaRPr lang="en-US" sz="1700" b="1" dirty="0">
              <a:solidFill>
                <a:schemeClr val="accent3">
                  <a:lumMod val="40000"/>
                  <a:lumOff val="60000"/>
                </a:schemeClr>
              </a:solidFill>
              <a:latin typeface="Titillium Web" panose="00000500000000000000" pitchFamily="2" charset="0"/>
            </a:endParaRPr>
          </a:p>
        </p:txBody>
      </p:sp>
      <p:sp>
        <p:nvSpPr>
          <p:cNvPr id="2" name="Oval 1">
            <a:extLst>
              <a:ext uri="{FF2B5EF4-FFF2-40B4-BE49-F238E27FC236}">
                <a16:creationId xmlns:a16="http://schemas.microsoft.com/office/drawing/2014/main" id="{214DAD99-7162-563C-3D91-4741284A87AA}"/>
              </a:ext>
            </a:extLst>
          </p:cNvPr>
          <p:cNvSpPr/>
          <p:nvPr/>
        </p:nvSpPr>
        <p:spPr>
          <a:xfrm>
            <a:off x="4216968" y="1354486"/>
            <a:ext cx="3669064" cy="3532144"/>
          </a:xfrm>
          <a:prstGeom prst="ellipse">
            <a:avLst/>
          </a:prstGeom>
          <a:solidFill>
            <a:schemeClr val="bg2">
              <a:lumMod val="75000"/>
            </a:schemeClr>
          </a:solidFill>
          <a:ln w="38100">
            <a:solidFill>
              <a:schemeClr val="accent4">
                <a:lumMod val="50000"/>
              </a:schemeClr>
            </a:solidFill>
            <a:prstDash val="sysDot"/>
            <a:round/>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7D9E52A8-E6B7-D442-FA70-BCF9123408D2}"/>
              </a:ext>
            </a:extLst>
          </p:cNvPr>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rot="527826">
            <a:off x="4374604" y="1413569"/>
            <a:ext cx="3449829" cy="3449829"/>
          </a:xfrm>
          <a:prstGeom prst="rect">
            <a:avLst/>
          </a:prstGeom>
        </p:spPr>
      </p:pic>
      <p:sp>
        <p:nvSpPr>
          <p:cNvPr id="7" name="Oval 6">
            <a:extLst>
              <a:ext uri="{FF2B5EF4-FFF2-40B4-BE49-F238E27FC236}">
                <a16:creationId xmlns:a16="http://schemas.microsoft.com/office/drawing/2014/main" id="{1E261E8A-DD4C-4BDA-337C-B72C1E2EBA5E}"/>
              </a:ext>
            </a:extLst>
          </p:cNvPr>
          <p:cNvSpPr/>
          <p:nvPr/>
        </p:nvSpPr>
        <p:spPr>
          <a:xfrm>
            <a:off x="5937592" y="1263756"/>
            <a:ext cx="173461" cy="170629"/>
          </a:xfrm>
          <a:prstGeom prst="ellipse">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9FF8BB3-5389-3A19-525C-56BDDFC24861}"/>
              </a:ext>
            </a:extLst>
          </p:cNvPr>
          <p:cNvSpPr/>
          <p:nvPr/>
        </p:nvSpPr>
        <p:spPr>
          <a:xfrm>
            <a:off x="4459871" y="2027098"/>
            <a:ext cx="157692" cy="155117"/>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D74B30E-29BB-08BC-69AA-50C29DC046EF}"/>
              </a:ext>
            </a:extLst>
          </p:cNvPr>
          <p:cNvSpPr/>
          <p:nvPr/>
        </p:nvSpPr>
        <p:spPr>
          <a:xfrm>
            <a:off x="4130182" y="3019532"/>
            <a:ext cx="190807" cy="170629"/>
          </a:xfrm>
          <a:prstGeom prst="ellipse">
            <a:avLst/>
          </a:prstGeom>
          <a:solidFill>
            <a:schemeClr val="accent3"/>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9885A63-7C8E-5075-972B-4F374212C776}"/>
              </a:ext>
            </a:extLst>
          </p:cNvPr>
          <p:cNvSpPr/>
          <p:nvPr/>
        </p:nvSpPr>
        <p:spPr>
          <a:xfrm>
            <a:off x="4504243" y="4106158"/>
            <a:ext cx="173461" cy="170629"/>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B8360E6-271F-99BE-CD9F-8D6209BBF411}"/>
              </a:ext>
            </a:extLst>
          </p:cNvPr>
          <p:cNvSpPr/>
          <p:nvPr/>
        </p:nvSpPr>
        <p:spPr>
          <a:xfrm>
            <a:off x="7415580" y="1952307"/>
            <a:ext cx="157692" cy="155117"/>
          </a:xfrm>
          <a:prstGeom prst="ellips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8DEF433-8224-A722-8421-9A1B0BAB344B}"/>
              </a:ext>
            </a:extLst>
          </p:cNvPr>
          <p:cNvSpPr/>
          <p:nvPr/>
        </p:nvSpPr>
        <p:spPr>
          <a:xfrm>
            <a:off x="7786774" y="2960049"/>
            <a:ext cx="190807" cy="18769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D36FED2-76D2-2E25-2934-B98518F171ED}"/>
              </a:ext>
            </a:extLst>
          </p:cNvPr>
          <p:cNvSpPr/>
          <p:nvPr/>
        </p:nvSpPr>
        <p:spPr>
          <a:xfrm>
            <a:off x="7458577" y="4088229"/>
            <a:ext cx="173461" cy="170629"/>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58CA2E36-99C2-860B-3E25-F4544C3B0C70}"/>
              </a:ext>
            </a:extLst>
          </p:cNvPr>
          <p:cNvSpPr/>
          <p:nvPr/>
        </p:nvSpPr>
        <p:spPr>
          <a:xfrm>
            <a:off x="6009110" y="4817607"/>
            <a:ext cx="190807" cy="187692"/>
          </a:xfrm>
          <a:prstGeom prst="ellipse">
            <a:avLst/>
          </a:prstGeom>
          <a:solidFill>
            <a:schemeClr val="accent6"/>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C9866CB-295A-D15D-9443-68D848EF80AD}"/>
              </a:ext>
            </a:extLst>
          </p:cNvPr>
          <p:cNvSpPr txBox="1"/>
          <p:nvPr/>
        </p:nvSpPr>
        <p:spPr>
          <a:xfrm>
            <a:off x="11591365" y="6345435"/>
            <a:ext cx="444352" cy="384721"/>
          </a:xfrm>
          <a:prstGeom prst="rect">
            <a:avLst/>
          </a:prstGeom>
          <a:noFill/>
        </p:spPr>
        <p:txBody>
          <a:bodyPr wrap="none" rtlCol="0">
            <a:spAutoFit/>
          </a:bodyPr>
          <a:lstStyle/>
          <a:p>
            <a:r>
              <a:rPr lang="en-US" sz="1900" b="1" dirty="0">
                <a:solidFill>
                  <a:schemeClr val="accent4">
                    <a:lumMod val="50000"/>
                  </a:schemeClr>
                </a:solidFill>
              </a:rPr>
              <a:t>05</a:t>
            </a:r>
          </a:p>
        </p:txBody>
      </p:sp>
      <p:cxnSp>
        <p:nvCxnSpPr>
          <p:cNvPr id="9" name="Straight Connector 8">
            <a:extLst>
              <a:ext uri="{FF2B5EF4-FFF2-40B4-BE49-F238E27FC236}">
                <a16:creationId xmlns:a16="http://schemas.microsoft.com/office/drawing/2014/main" id="{D418AD66-C160-C1B9-E1BF-077B246B9A02}"/>
              </a:ext>
            </a:extLst>
          </p:cNvPr>
          <p:cNvCxnSpPr/>
          <p:nvPr/>
        </p:nvCxnSpPr>
        <p:spPr>
          <a:xfrm>
            <a:off x="5459508" y="5915633"/>
            <a:ext cx="1739153" cy="0"/>
          </a:xfrm>
          <a:prstGeom prst="line">
            <a:avLst/>
          </a:prstGeom>
          <a:ln>
            <a:solidFill>
              <a:schemeClr val="accent5">
                <a:lumMod val="50000"/>
              </a:schemeClr>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887872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18B904-67A6-45D3-83EE-313BB474DD0D}"/>
              </a:ext>
            </a:extLst>
          </p:cNvPr>
          <p:cNvSpPr/>
          <p:nvPr/>
        </p:nvSpPr>
        <p:spPr>
          <a:xfrm>
            <a:off x="3790224" y="1215912"/>
            <a:ext cx="7596054" cy="3554819"/>
          </a:xfrm>
          <a:prstGeom prst="rect">
            <a:avLst/>
          </a:prstGeom>
        </p:spPr>
        <p:txBody>
          <a:bodyPr wrap="square">
            <a:spAutoFit/>
          </a:bodyPr>
          <a:lstStyle/>
          <a:p>
            <a:pPr algn="just"/>
            <a:r>
              <a:rPr lang="en-US" sz="1500" dirty="0">
                <a:solidFill>
                  <a:schemeClr val="accent6">
                    <a:lumMod val="50000"/>
                  </a:schemeClr>
                </a:solidFill>
                <a:latin typeface="Titillium Web" panose="00000500000000000000" pitchFamily="2" charset="0"/>
              </a:rPr>
              <a:t>OUR MOST VALUABLE ASSETS</a:t>
            </a:r>
            <a:r>
              <a:rPr lang="en-US" sz="1500" dirty="0">
                <a:solidFill>
                  <a:srgbClr val="002060"/>
                </a:solidFill>
                <a:latin typeface="Titillium Web" panose="00000500000000000000" pitchFamily="2" charset="0"/>
              </a:rPr>
              <a:t> in our business approach are the relationships we build especially in and Our Reputation. We believe in creating diversity in Our Workmanships and each individual’s initiative is well balanced by Our Teamwork.</a:t>
            </a:r>
          </a:p>
          <a:p>
            <a:pPr marL="285750" indent="-285750" algn="just">
              <a:buFont typeface="Arial" panose="020B0604020202020204" pitchFamily="34" charset="0"/>
              <a:buChar char="•"/>
            </a:pPr>
            <a:endParaRPr lang="en-US" sz="1500" dirty="0">
              <a:solidFill>
                <a:srgbClr val="002060"/>
              </a:solidFill>
              <a:latin typeface="Titillium Web" panose="00000500000000000000" pitchFamily="2" charset="0"/>
            </a:endParaRPr>
          </a:p>
          <a:p>
            <a:pPr algn="just"/>
            <a:r>
              <a:rPr lang="en-US" sz="1500" dirty="0">
                <a:solidFill>
                  <a:srgbClr val="FFFF00"/>
                </a:solidFill>
                <a:latin typeface="Titillium Web" panose="00000500000000000000" pitchFamily="2" charset="0"/>
              </a:rPr>
              <a:t>OUR PROFITABILITY MUST BE COMPATIBLE WITH OUR SOCIAL RESPONSIBILITY</a:t>
            </a:r>
            <a:r>
              <a:rPr lang="en-US" sz="1500" dirty="0">
                <a:solidFill>
                  <a:srgbClr val="002060"/>
                </a:solidFill>
                <a:latin typeface="Titillium Web" panose="00000500000000000000" pitchFamily="2" charset="0"/>
              </a:rPr>
              <a:t>, and in order to achieve optimum success, we must balance what we do to positively impact Our Communities. We strive to anticipate the individual needs of Our Partners and develop Bespoke services that meet their respective growing needs. To achieve the interests and success of our Partners is the measure and reward of Our Own Success.</a:t>
            </a:r>
          </a:p>
          <a:p>
            <a:pPr marL="285750" indent="-285750" algn="just">
              <a:buFont typeface="Arial" panose="020B0604020202020204" pitchFamily="34" charset="0"/>
              <a:buChar char="•"/>
            </a:pPr>
            <a:endParaRPr lang="en-US" sz="1500" dirty="0">
              <a:solidFill>
                <a:srgbClr val="002060"/>
              </a:solidFill>
              <a:latin typeface="Titillium Web" panose="00000500000000000000" pitchFamily="2" charset="0"/>
            </a:endParaRPr>
          </a:p>
          <a:p>
            <a:pPr algn="just"/>
            <a:r>
              <a:rPr lang="en-US" sz="1500" dirty="0">
                <a:solidFill>
                  <a:srgbClr val="002060"/>
                </a:solidFill>
                <a:latin typeface="Titillium Web" panose="00000500000000000000" pitchFamily="2" charset="0"/>
              </a:rPr>
              <a:t>We provide an excellent service with superior returns to our partners by attracting the best professionals in the market who share in Our Vision and in our long term Mutual interests. We diligently seek to develop and expand Our Relationships and are always looking for new partners with new ways of working from various experiences and backgrounds to compliment Our Purpose</a:t>
            </a:r>
            <a:endParaRPr lang="en-US" sz="1500" i="0" dirty="0">
              <a:solidFill>
                <a:srgbClr val="002060"/>
              </a:solidFill>
              <a:effectLst/>
              <a:latin typeface="Titillium Web" panose="00000500000000000000" pitchFamily="2" charset="0"/>
            </a:endParaRPr>
          </a:p>
        </p:txBody>
      </p:sp>
      <p:sp>
        <p:nvSpPr>
          <p:cNvPr id="6" name="Rectangle 5">
            <a:extLst>
              <a:ext uri="{FF2B5EF4-FFF2-40B4-BE49-F238E27FC236}">
                <a16:creationId xmlns:a16="http://schemas.microsoft.com/office/drawing/2014/main" id="{6F64B56D-79B5-49DC-8BA7-841284008411}"/>
              </a:ext>
            </a:extLst>
          </p:cNvPr>
          <p:cNvSpPr/>
          <p:nvPr/>
        </p:nvSpPr>
        <p:spPr>
          <a:xfrm>
            <a:off x="3519743" y="5498073"/>
            <a:ext cx="7947214" cy="86177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100" b="1" dirty="0">
                <a:solidFill>
                  <a:schemeClr val="accent1">
                    <a:lumMod val="50000"/>
                  </a:schemeClr>
                </a:solidFill>
                <a:latin typeface="Titillium Web" panose="00000500000000000000" pitchFamily="2" charset="0"/>
              </a:rPr>
              <a:t>“</a:t>
            </a:r>
            <a:r>
              <a:rPr lang="en-US" sz="1500" dirty="0">
                <a:solidFill>
                  <a:schemeClr val="accent1">
                    <a:lumMod val="50000"/>
                  </a:schemeClr>
                </a:solidFill>
                <a:latin typeface="Titillium Web" panose="00000500000000000000" pitchFamily="2" charset="0"/>
              </a:rPr>
              <a:t>We believe, it is through </a:t>
            </a:r>
            <a:r>
              <a:rPr lang="en-US" sz="1500" dirty="0">
                <a:solidFill>
                  <a:srgbClr val="002060"/>
                </a:solidFill>
                <a:latin typeface="Titillium Web" panose="00000500000000000000" pitchFamily="2" charset="0"/>
              </a:rPr>
              <a:t>the</a:t>
            </a:r>
            <a:r>
              <a:rPr lang="en-US" sz="1700" dirty="0">
                <a:solidFill>
                  <a:schemeClr val="accent5">
                    <a:lumMod val="50000"/>
                  </a:schemeClr>
                </a:solidFill>
                <a:latin typeface="Titillium Web" panose="00000500000000000000" pitchFamily="2" charset="0"/>
              </a:rPr>
              <a:t> </a:t>
            </a:r>
            <a:r>
              <a:rPr lang="en-US" sz="2500" b="1" dirty="0">
                <a:solidFill>
                  <a:schemeClr val="accent5">
                    <a:lumMod val="50000"/>
                  </a:schemeClr>
                </a:solidFill>
                <a:latin typeface="Titillium Web" panose="00000500000000000000" pitchFamily="2" charset="0"/>
              </a:rPr>
              <a:t>OBSTACLES </a:t>
            </a:r>
            <a:r>
              <a:rPr lang="en-US" sz="1500" dirty="0">
                <a:solidFill>
                  <a:srgbClr val="002060"/>
                </a:solidFill>
                <a:latin typeface="Titillium Web" panose="00000500000000000000" pitchFamily="2" charset="0"/>
              </a:rPr>
              <a:t>that we can</a:t>
            </a:r>
            <a:r>
              <a:rPr lang="en-US" sz="1500" dirty="0">
                <a:solidFill>
                  <a:schemeClr val="accent5">
                    <a:lumMod val="50000"/>
                  </a:schemeClr>
                </a:solidFill>
                <a:latin typeface="Titillium Web" panose="00000500000000000000" pitchFamily="2" charset="0"/>
              </a:rPr>
              <a:t> </a:t>
            </a:r>
            <a:r>
              <a:rPr lang="en-US" sz="1500" dirty="0">
                <a:solidFill>
                  <a:schemeClr val="accent1">
                    <a:lumMod val="50000"/>
                  </a:schemeClr>
                </a:solidFill>
                <a:latin typeface="Titillium Web" panose="00000500000000000000" pitchFamily="2" charset="0"/>
              </a:rPr>
              <a:t>build upon the success</a:t>
            </a:r>
            <a:r>
              <a:rPr lang="en-US" dirty="0">
                <a:solidFill>
                  <a:schemeClr val="accent1">
                    <a:lumMod val="50000"/>
                  </a:schemeClr>
                </a:solidFill>
                <a:latin typeface="Titillium Web" panose="00000500000000000000" pitchFamily="2" charset="0"/>
              </a:rPr>
              <a:t> </a:t>
            </a:r>
            <a:r>
              <a:rPr lang="en-US" sz="1500" dirty="0">
                <a:solidFill>
                  <a:schemeClr val="accent1">
                    <a:lumMod val="50000"/>
                  </a:schemeClr>
                </a:solidFill>
                <a:latin typeface="Titillium Web" panose="00000500000000000000" pitchFamily="2" charset="0"/>
              </a:rPr>
              <a:t>of</a:t>
            </a:r>
          </a:p>
          <a:p>
            <a:pPr algn="ctr"/>
            <a:r>
              <a:rPr lang="en-US" sz="1700" dirty="0">
                <a:solidFill>
                  <a:schemeClr val="accent5">
                    <a:lumMod val="50000"/>
                  </a:schemeClr>
                </a:solidFill>
                <a:latin typeface="Titillium Web" panose="00000500000000000000" pitchFamily="2" charset="0"/>
              </a:rPr>
              <a:t>INTER</a:t>
            </a:r>
            <a:r>
              <a:rPr lang="en-US" sz="2500" dirty="0">
                <a:solidFill>
                  <a:schemeClr val="accent5">
                    <a:lumMod val="50000"/>
                  </a:schemeClr>
                </a:solidFill>
                <a:latin typeface="Titillium Web" panose="00000500000000000000" pitchFamily="2" charset="0"/>
              </a:rPr>
              <a:t> -</a:t>
            </a:r>
            <a:r>
              <a:rPr lang="en-US" sz="2500" dirty="0">
                <a:solidFill>
                  <a:schemeClr val="accent1">
                    <a:lumMod val="50000"/>
                  </a:schemeClr>
                </a:solidFill>
                <a:latin typeface="Titillium Web" panose="00000500000000000000" pitchFamily="2" charset="0"/>
              </a:rPr>
              <a:t> </a:t>
            </a:r>
            <a:r>
              <a:rPr lang="en-US" sz="2500" b="1" dirty="0">
                <a:solidFill>
                  <a:schemeClr val="accent5">
                    <a:lumMod val="50000"/>
                  </a:schemeClr>
                </a:solidFill>
                <a:latin typeface="Titillium Web" panose="00000500000000000000" pitchFamily="2" charset="0"/>
              </a:rPr>
              <a:t>CONNECTING AFRICA</a:t>
            </a:r>
            <a:r>
              <a:rPr lang="en-US" sz="2500" dirty="0">
                <a:solidFill>
                  <a:schemeClr val="accent1">
                    <a:lumMod val="50000"/>
                  </a:schemeClr>
                </a:solidFill>
                <a:latin typeface="Titillium Web" panose="00000500000000000000" pitchFamily="2" charset="0"/>
              </a:rPr>
              <a:t>.</a:t>
            </a:r>
            <a:endParaRPr lang="en-US" sz="2500" b="1" i="0" dirty="0">
              <a:solidFill>
                <a:schemeClr val="accent5">
                  <a:lumMod val="50000"/>
                </a:schemeClr>
              </a:solidFill>
              <a:effectLst/>
              <a:latin typeface="Titillium Web" panose="00000500000000000000" pitchFamily="2" charset="0"/>
            </a:endParaRPr>
          </a:p>
        </p:txBody>
      </p:sp>
      <p:sp>
        <p:nvSpPr>
          <p:cNvPr id="3" name="TextBox 2">
            <a:extLst>
              <a:ext uri="{FF2B5EF4-FFF2-40B4-BE49-F238E27FC236}">
                <a16:creationId xmlns:a16="http://schemas.microsoft.com/office/drawing/2014/main" id="{B9FD68C2-A012-392B-D316-DFEF1FBED8C0}"/>
              </a:ext>
            </a:extLst>
          </p:cNvPr>
          <p:cNvSpPr txBox="1"/>
          <p:nvPr/>
        </p:nvSpPr>
        <p:spPr>
          <a:xfrm>
            <a:off x="6777" y="523088"/>
            <a:ext cx="4197666" cy="538609"/>
          </a:xfrm>
          <a:prstGeom prst="rect">
            <a:avLst/>
          </a:prstGeom>
          <a:noFill/>
        </p:spPr>
        <p:txBody>
          <a:bodyPr wrap="square" rtlCol="0">
            <a:spAutoFit/>
          </a:bodyPr>
          <a:lstStyle/>
          <a:p>
            <a:r>
              <a:rPr lang="en-US" sz="2500" b="1" dirty="0">
                <a:solidFill>
                  <a:schemeClr val="accent3">
                    <a:lumMod val="50000"/>
                  </a:schemeClr>
                </a:solidFill>
                <a:latin typeface="Titillium Web" panose="00000500000000000000" pitchFamily="2" charset="0"/>
              </a:rPr>
              <a:t> </a:t>
            </a:r>
            <a:r>
              <a:rPr lang="en-US" sz="2900" b="1" dirty="0">
                <a:solidFill>
                  <a:schemeClr val="accent3"/>
                </a:solidFill>
                <a:latin typeface="Titillium Web" panose="00000500000000000000" pitchFamily="2" charset="0"/>
              </a:rPr>
              <a:t>|</a:t>
            </a:r>
            <a:r>
              <a:rPr lang="en-US" sz="2300" b="1" dirty="0">
                <a:solidFill>
                  <a:srgbClr val="002060"/>
                </a:solidFill>
                <a:latin typeface="Titillium Web" panose="00000500000000000000" pitchFamily="2" charset="0"/>
              </a:rPr>
              <a:t> </a:t>
            </a:r>
            <a:r>
              <a:rPr lang="en-US" sz="2100" dirty="0">
                <a:solidFill>
                  <a:srgbClr val="002060"/>
                </a:solidFill>
                <a:latin typeface="Titillium Web" panose="00000500000000000000" pitchFamily="2" charset="0"/>
              </a:rPr>
              <a:t>UNIQUE</a:t>
            </a:r>
            <a:r>
              <a:rPr lang="en-US" sz="2100" b="1" dirty="0">
                <a:solidFill>
                  <a:srgbClr val="002060"/>
                </a:solidFill>
                <a:latin typeface="Titillium Web" panose="00000500000000000000" pitchFamily="2" charset="0"/>
              </a:rPr>
              <a:t> </a:t>
            </a:r>
            <a:r>
              <a:rPr lang="en-US" sz="2100" b="1" dirty="0">
                <a:solidFill>
                  <a:schemeClr val="accent3">
                    <a:lumMod val="50000"/>
                  </a:schemeClr>
                </a:solidFill>
                <a:highlight>
                  <a:srgbClr val="FFFF00"/>
                </a:highlight>
                <a:latin typeface="Titillium Web" panose="00000500000000000000" pitchFamily="2" charset="0"/>
              </a:rPr>
              <a:t>PARTNERSHIP</a:t>
            </a:r>
          </a:p>
        </p:txBody>
      </p:sp>
      <p:pic>
        <p:nvPicPr>
          <p:cNvPr id="8" name="Picture 7">
            <a:extLst>
              <a:ext uri="{FF2B5EF4-FFF2-40B4-BE49-F238E27FC236}">
                <a16:creationId xmlns:a16="http://schemas.microsoft.com/office/drawing/2014/main" id="{460D820B-63F5-C8E2-E49D-FE4997F6551F}"/>
              </a:ext>
            </a:extLst>
          </p:cNvPr>
          <p:cNvPicPr>
            <a:picLocks noChangeAspect="1"/>
          </p:cNvPicPr>
          <p:nvPr/>
        </p:nvPicPr>
        <p:blipFill>
          <a:blip r:embed="rId2">
            <a:alphaModFix/>
          </a:blip>
          <a:stretch>
            <a:fillRect/>
          </a:stretch>
        </p:blipFill>
        <p:spPr>
          <a:xfrm>
            <a:off x="7355" y="5764869"/>
            <a:ext cx="1542957" cy="1090332"/>
          </a:xfrm>
          <a:prstGeom prst="rect">
            <a:avLst/>
          </a:prstGeom>
          <a:ln>
            <a:noFill/>
          </a:ln>
          <a:effectLst/>
        </p:spPr>
      </p:pic>
      <p:pic>
        <p:nvPicPr>
          <p:cNvPr id="16" name="Picture 15">
            <a:extLst>
              <a:ext uri="{FF2B5EF4-FFF2-40B4-BE49-F238E27FC236}">
                <a16:creationId xmlns:a16="http://schemas.microsoft.com/office/drawing/2014/main" id="{C6EEF55A-E0E4-2771-F996-0C6D1151660A}"/>
              </a:ext>
            </a:extLst>
          </p:cNvPr>
          <p:cNvPicPr>
            <a:picLocks noChangeAspect="1"/>
          </p:cNvPicPr>
          <p:nvPr/>
        </p:nvPicPr>
        <p:blipFill>
          <a:blip r:embed="rId3"/>
          <a:stretch>
            <a:fillRect/>
          </a:stretch>
        </p:blipFill>
        <p:spPr>
          <a:xfrm>
            <a:off x="1727989" y="5623231"/>
            <a:ext cx="1816765" cy="36579"/>
          </a:xfrm>
          <a:prstGeom prst="rect">
            <a:avLst/>
          </a:prstGeom>
        </p:spPr>
      </p:pic>
      <p:sp>
        <p:nvSpPr>
          <p:cNvPr id="9" name="Rectangle 8">
            <a:extLst>
              <a:ext uri="{FF2B5EF4-FFF2-40B4-BE49-F238E27FC236}">
                <a16:creationId xmlns:a16="http://schemas.microsoft.com/office/drawing/2014/main" id="{5D9E77B9-D8AB-B16E-6951-0E6069081FB0}"/>
              </a:ext>
            </a:extLst>
          </p:cNvPr>
          <p:cNvSpPr/>
          <p:nvPr/>
        </p:nvSpPr>
        <p:spPr>
          <a:xfrm rot="5400000">
            <a:off x="199311" y="1523350"/>
            <a:ext cx="3272186" cy="3168785"/>
          </a:xfrm>
          <a:prstGeom prst="rect">
            <a:avLst/>
          </a:prstGeom>
          <a:solidFill>
            <a:schemeClr val="accent1">
              <a:lumMod val="60000"/>
              <a:lumOff val="40000"/>
            </a:schemeClr>
          </a:solidFill>
          <a:ln w="762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935E32A3-4FD6-D6E7-A3A3-7E9E0AAD67BD}"/>
              </a:ext>
            </a:extLst>
          </p:cNvPr>
          <p:cNvPicPr>
            <a:picLocks noChangeAspect="1"/>
          </p:cNvPicPr>
          <p:nvPr/>
        </p:nvPicPr>
        <p:blipFill>
          <a:blip r:embed="rId4">
            <a:duotone>
              <a:prstClr val="black"/>
              <a:srgbClr val="D9C3A5">
                <a:tint val="50000"/>
                <a:satMod val="180000"/>
              </a:srgbClr>
            </a:duotone>
          </a:blip>
          <a:stretch>
            <a:fillRect/>
          </a:stretch>
        </p:blipFill>
        <p:spPr>
          <a:xfrm>
            <a:off x="426663" y="1619008"/>
            <a:ext cx="2975195" cy="2976026"/>
          </a:xfrm>
          <a:prstGeom prst="rect">
            <a:avLst/>
          </a:prstGeom>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Oval 1">
            <a:extLst>
              <a:ext uri="{FF2B5EF4-FFF2-40B4-BE49-F238E27FC236}">
                <a16:creationId xmlns:a16="http://schemas.microsoft.com/office/drawing/2014/main" id="{CEA3FD7C-B7D2-17C5-594E-40B8BBF2394C}"/>
              </a:ext>
            </a:extLst>
          </p:cNvPr>
          <p:cNvSpPr/>
          <p:nvPr/>
        </p:nvSpPr>
        <p:spPr>
          <a:xfrm>
            <a:off x="3261123" y="1310839"/>
            <a:ext cx="269985" cy="254748"/>
          </a:xfrm>
          <a:prstGeom prst="ellipse">
            <a:avLst/>
          </a:prstGeom>
          <a:solidFill>
            <a:schemeClr val="accent1">
              <a:lumMod val="60000"/>
              <a:lumOff val="4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7373E9B-335F-C6E5-4425-27C61EC2820C}"/>
              </a:ext>
            </a:extLst>
          </p:cNvPr>
          <p:cNvSpPr/>
          <p:nvPr/>
        </p:nvSpPr>
        <p:spPr>
          <a:xfrm>
            <a:off x="3284425" y="4615224"/>
            <a:ext cx="269985" cy="254748"/>
          </a:xfrm>
          <a:prstGeom prst="ellipse">
            <a:avLst/>
          </a:prstGeom>
          <a:solidFill>
            <a:schemeClr val="accent1">
              <a:lumMod val="60000"/>
              <a:lumOff val="4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DB5F8CB-9F71-144A-9203-6F0FDBD3B0EC}"/>
              </a:ext>
            </a:extLst>
          </p:cNvPr>
          <p:cNvSpPr txBox="1"/>
          <p:nvPr/>
        </p:nvSpPr>
        <p:spPr>
          <a:xfrm>
            <a:off x="11591365" y="6345435"/>
            <a:ext cx="457176" cy="384721"/>
          </a:xfrm>
          <a:prstGeom prst="rect">
            <a:avLst/>
          </a:prstGeom>
          <a:noFill/>
        </p:spPr>
        <p:txBody>
          <a:bodyPr wrap="none" rtlCol="0">
            <a:spAutoFit/>
          </a:bodyPr>
          <a:lstStyle/>
          <a:p>
            <a:r>
              <a:rPr lang="en-US" sz="1900" b="1" dirty="0">
                <a:solidFill>
                  <a:schemeClr val="accent3">
                    <a:lumMod val="50000"/>
                  </a:schemeClr>
                </a:solidFill>
                <a:latin typeface="Titillium Web" panose="00000500000000000000" pitchFamily="2" charset="0"/>
              </a:rPr>
              <a:t>06</a:t>
            </a:r>
          </a:p>
        </p:txBody>
      </p:sp>
      <p:sp>
        <p:nvSpPr>
          <p:cNvPr id="5" name="TextBox 4">
            <a:extLst>
              <a:ext uri="{FF2B5EF4-FFF2-40B4-BE49-F238E27FC236}">
                <a16:creationId xmlns:a16="http://schemas.microsoft.com/office/drawing/2014/main" id="{E7B58202-199A-E1BB-92B4-3C77918720B6}"/>
              </a:ext>
            </a:extLst>
          </p:cNvPr>
          <p:cNvSpPr txBox="1"/>
          <p:nvPr/>
        </p:nvSpPr>
        <p:spPr>
          <a:xfrm>
            <a:off x="161361" y="4867836"/>
            <a:ext cx="3539213" cy="553998"/>
          </a:xfrm>
          <a:prstGeom prst="rect">
            <a:avLst/>
          </a:prstGeom>
          <a:noFill/>
        </p:spPr>
        <p:txBody>
          <a:bodyPr wrap="square" rtlCol="0">
            <a:spAutoFit/>
          </a:bodyPr>
          <a:lstStyle/>
          <a:p>
            <a:pPr algn="ctr"/>
            <a:r>
              <a:rPr lang="en-US" sz="1500" b="1" dirty="0">
                <a:solidFill>
                  <a:schemeClr val="bg1">
                    <a:lumMod val="95000"/>
                  </a:schemeClr>
                </a:solidFill>
                <a:latin typeface="Titillium Web" panose="00000500000000000000" pitchFamily="2" charset="0"/>
              </a:rPr>
              <a:t>Building Purposeful and Meaningful</a:t>
            </a:r>
            <a:r>
              <a:rPr lang="en-US" sz="1500" b="1" dirty="0">
                <a:latin typeface="Titillium Web" panose="00000500000000000000" pitchFamily="2" charset="0"/>
              </a:rPr>
              <a:t> long term Partnerships! </a:t>
            </a:r>
          </a:p>
        </p:txBody>
      </p:sp>
    </p:spTree>
    <p:extLst>
      <p:ext uri="{BB962C8B-B14F-4D97-AF65-F5344CB8AC3E}">
        <p14:creationId xmlns:p14="http://schemas.microsoft.com/office/powerpoint/2010/main" val="3693395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9" name="TextBox 8"/>
          <p:cNvSpPr txBox="1"/>
          <p:nvPr/>
        </p:nvSpPr>
        <p:spPr>
          <a:xfrm>
            <a:off x="3415552" y="1284157"/>
            <a:ext cx="7797958" cy="815608"/>
          </a:xfrm>
          <a:prstGeom prst="rect">
            <a:avLst/>
          </a:prstGeom>
          <a:noFill/>
        </p:spPr>
        <p:txBody>
          <a:bodyPr wrap="square" rtlCol="0">
            <a:spAutoFit/>
          </a:bodyPr>
          <a:lstStyle/>
          <a:p>
            <a:pPr algn="just"/>
            <a:r>
              <a:rPr lang="en-US" sz="1700" b="1" dirty="0">
                <a:solidFill>
                  <a:schemeClr val="accent5">
                    <a:lumMod val="50000"/>
                  </a:schemeClr>
                </a:solidFill>
                <a:latin typeface="Titillium Web" panose="00000500000000000000" pitchFamily="2" charset="0"/>
              </a:rPr>
              <a:t>C</a:t>
            </a:r>
            <a:r>
              <a:rPr lang="en-US" sz="1500" b="1" dirty="0">
                <a:solidFill>
                  <a:schemeClr val="accent5">
                    <a:lumMod val="50000"/>
                  </a:schemeClr>
                </a:solidFill>
                <a:latin typeface="Titillium Web" panose="00000500000000000000" pitchFamily="2" charset="0"/>
              </a:rPr>
              <a:t>OMMITTED;</a:t>
            </a:r>
            <a:r>
              <a:rPr lang="en-US" sz="1500" dirty="0">
                <a:solidFill>
                  <a:srgbClr val="002060"/>
                </a:solidFill>
                <a:latin typeface="Titillium Web" panose="00000500000000000000" pitchFamily="2" charset="0"/>
              </a:rPr>
              <a:t> to conduct ourselves in a manner consistent with the highest integrity. we are honest, ethical and fair in all our activities. We keep our word, deliver on our promises and acknowledge our mistakes. Our Reputation is Our greatest Value.</a:t>
            </a:r>
          </a:p>
        </p:txBody>
      </p:sp>
      <p:sp>
        <p:nvSpPr>
          <p:cNvPr id="10" name="Rectangle 9"/>
          <p:cNvSpPr/>
          <p:nvPr/>
        </p:nvSpPr>
        <p:spPr>
          <a:xfrm>
            <a:off x="3415552" y="3355089"/>
            <a:ext cx="7851047" cy="815608"/>
          </a:xfrm>
          <a:prstGeom prst="rect">
            <a:avLst/>
          </a:prstGeom>
        </p:spPr>
        <p:txBody>
          <a:bodyPr wrap="square">
            <a:spAutoFit/>
          </a:bodyPr>
          <a:lstStyle/>
          <a:p>
            <a:pPr algn="just"/>
            <a:r>
              <a:rPr lang="en-US" sz="1700" b="1" dirty="0">
                <a:solidFill>
                  <a:schemeClr val="accent5">
                    <a:lumMod val="50000"/>
                  </a:schemeClr>
                </a:solidFill>
                <a:latin typeface="Titillium Web" panose="00000500000000000000" pitchFamily="2" charset="0"/>
              </a:rPr>
              <a:t>S</a:t>
            </a:r>
            <a:r>
              <a:rPr lang="en-US" sz="1500" b="1" dirty="0">
                <a:solidFill>
                  <a:schemeClr val="accent5">
                    <a:lumMod val="50000"/>
                  </a:schemeClr>
                </a:solidFill>
                <a:latin typeface="Titillium Web" panose="00000500000000000000" pitchFamily="2" charset="0"/>
              </a:rPr>
              <a:t>TRENGTH;</a:t>
            </a:r>
            <a:r>
              <a:rPr lang="en-US" sz="1500" dirty="0">
                <a:solidFill>
                  <a:schemeClr val="accent5">
                    <a:lumMod val="50000"/>
                  </a:schemeClr>
                </a:solidFill>
                <a:latin typeface="Titillium Web" panose="00000500000000000000" pitchFamily="2" charset="0"/>
              </a:rPr>
              <a:t> </a:t>
            </a:r>
            <a:r>
              <a:rPr lang="en-US" sz="1500" dirty="0">
                <a:solidFill>
                  <a:srgbClr val="002060"/>
                </a:solidFill>
                <a:latin typeface="Titillium Web" panose="00000500000000000000" pitchFamily="2" charset="0"/>
              </a:rPr>
              <a:t>of our company is Our People and Partners. We focus on empowering and challenging them by fostering a collaborative and mutually supportive environment to build a rewarding long term Teamsmanship and deliver a better value proposition to our Partners.</a:t>
            </a:r>
          </a:p>
        </p:txBody>
      </p:sp>
      <p:sp>
        <p:nvSpPr>
          <p:cNvPr id="14" name="Rectangle 13"/>
          <p:cNvSpPr/>
          <p:nvPr/>
        </p:nvSpPr>
        <p:spPr>
          <a:xfrm>
            <a:off x="3415552" y="2308597"/>
            <a:ext cx="7826187" cy="815608"/>
          </a:xfrm>
          <a:prstGeom prst="rect">
            <a:avLst/>
          </a:prstGeom>
        </p:spPr>
        <p:txBody>
          <a:bodyPr wrap="square">
            <a:spAutoFit/>
          </a:bodyPr>
          <a:lstStyle/>
          <a:p>
            <a:pPr algn="just"/>
            <a:r>
              <a:rPr lang="en-US" sz="1700" b="1" dirty="0">
                <a:solidFill>
                  <a:schemeClr val="accent5">
                    <a:lumMod val="50000"/>
                  </a:schemeClr>
                </a:solidFill>
                <a:latin typeface="Titillium Web" panose="00000500000000000000" pitchFamily="2" charset="0"/>
              </a:rPr>
              <a:t>S</a:t>
            </a:r>
            <a:r>
              <a:rPr lang="en-US" sz="1500" b="1" dirty="0">
                <a:solidFill>
                  <a:schemeClr val="accent5">
                    <a:lumMod val="50000"/>
                  </a:schemeClr>
                </a:solidFill>
                <a:latin typeface="Titillium Web" panose="00000500000000000000" pitchFamily="2" charset="0"/>
              </a:rPr>
              <a:t>TRIVE;</a:t>
            </a:r>
            <a:r>
              <a:rPr lang="en-US" sz="1500" dirty="0">
                <a:solidFill>
                  <a:srgbClr val="002060"/>
                </a:solidFill>
                <a:latin typeface="Titillium Web" panose="00000500000000000000" pitchFamily="2" charset="0"/>
              </a:rPr>
              <a:t> to redefine everything we do. Meaning, we are open to ideas that challenge conventional views to drive innovation. The only constant in life is change and we believe, in order to stay relevant we must constantly improve with society's changing needs.</a:t>
            </a:r>
          </a:p>
        </p:txBody>
      </p:sp>
      <p:sp>
        <p:nvSpPr>
          <p:cNvPr id="16" name="Rectangle 15"/>
          <p:cNvSpPr/>
          <p:nvPr/>
        </p:nvSpPr>
        <p:spPr>
          <a:xfrm>
            <a:off x="3415552" y="4396598"/>
            <a:ext cx="7826187" cy="815608"/>
          </a:xfrm>
          <a:prstGeom prst="rect">
            <a:avLst/>
          </a:prstGeom>
        </p:spPr>
        <p:txBody>
          <a:bodyPr wrap="square">
            <a:spAutoFit/>
          </a:bodyPr>
          <a:lstStyle/>
          <a:p>
            <a:pPr algn="just"/>
            <a:r>
              <a:rPr lang="en-US" sz="1700" b="1" dirty="0">
                <a:solidFill>
                  <a:schemeClr val="accent5">
                    <a:lumMod val="50000"/>
                  </a:schemeClr>
                </a:solidFill>
                <a:latin typeface="Titillium Web" panose="00000500000000000000" pitchFamily="2" charset="0"/>
              </a:rPr>
              <a:t>R</a:t>
            </a:r>
            <a:r>
              <a:rPr lang="en-US" sz="1500" b="1" dirty="0">
                <a:solidFill>
                  <a:schemeClr val="accent5">
                    <a:lumMod val="50000"/>
                  </a:schemeClr>
                </a:solidFill>
                <a:latin typeface="Titillium Web" panose="00000500000000000000" pitchFamily="2" charset="0"/>
              </a:rPr>
              <a:t>ELATIONSHIPS; </a:t>
            </a:r>
            <a:r>
              <a:rPr lang="en-US" sz="1500" dirty="0">
                <a:solidFill>
                  <a:srgbClr val="002060"/>
                </a:solidFill>
                <a:latin typeface="Titillium Web" panose="00000500000000000000" pitchFamily="2" charset="0"/>
              </a:rPr>
              <a:t>created through our partnerships that will enable us identify as a diverse high-performance intergraded consultancy firm. With the aim to be responsive and relevant by consistently delivering value. </a:t>
            </a:r>
          </a:p>
        </p:txBody>
      </p:sp>
      <p:sp>
        <p:nvSpPr>
          <p:cNvPr id="12" name="TextBox 11"/>
          <p:cNvSpPr txBox="1"/>
          <p:nvPr/>
        </p:nvSpPr>
        <p:spPr>
          <a:xfrm>
            <a:off x="5065054" y="5348665"/>
            <a:ext cx="5749977" cy="80021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100" b="1" dirty="0">
                <a:solidFill>
                  <a:srgbClr val="002060"/>
                </a:solidFill>
                <a:latin typeface="Titillium Web" panose="00000500000000000000" pitchFamily="2" charset="0"/>
              </a:rPr>
              <a:t>“</a:t>
            </a:r>
            <a:r>
              <a:rPr lang="en-US" sz="1700" dirty="0">
                <a:solidFill>
                  <a:srgbClr val="002060"/>
                </a:solidFill>
                <a:latin typeface="Titillium Web" panose="00000500000000000000" pitchFamily="2" charset="0"/>
              </a:rPr>
              <a:t>Our values bind</a:t>
            </a:r>
            <a:r>
              <a:rPr lang="en-US" sz="2100" b="1" dirty="0">
                <a:solidFill>
                  <a:schemeClr val="accent5">
                    <a:lumMod val="50000"/>
                  </a:schemeClr>
                </a:solidFill>
                <a:latin typeface="Titillium Web" panose="00000500000000000000" pitchFamily="2" charset="0"/>
              </a:rPr>
              <a:t> OUR </a:t>
            </a:r>
            <a:r>
              <a:rPr lang="en-US" sz="2100" b="1" dirty="0">
                <a:solidFill>
                  <a:schemeClr val="accent4">
                    <a:lumMod val="60000"/>
                    <a:lumOff val="40000"/>
                  </a:schemeClr>
                </a:solidFill>
                <a:latin typeface="Titillium Web" panose="00000500000000000000" pitchFamily="2" charset="0"/>
              </a:rPr>
              <a:t>COLORFUL SPIRIT</a:t>
            </a:r>
            <a:r>
              <a:rPr lang="en-US" sz="2100" b="1" dirty="0">
                <a:solidFill>
                  <a:schemeClr val="accent5">
                    <a:lumMod val="50000"/>
                  </a:schemeClr>
                </a:solidFill>
                <a:latin typeface="Titillium Web" panose="00000500000000000000" pitchFamily="2" charset="0"/>
              </a:rPr>
              <a:t> </a:t>
            </a:r>
          </a:p>
          <a:p>
            <a:pPr algn="ctr"/>
            <a:r>
              <a:rPr lang="en-US" sz="1700" dirty="0">
                <a:solidFill>
                  <a:srgbClr val="FFFF00"/>
                </a:solidFill>
                <a:latin typeface="Titillium Web" panose="00000500000000000000" pitchFamily="2" charset="0"/>
              </a:rPr>
              <a:t>of</a:t>
            </a:r>
            <a:r>
              <a:rPr lang="en-US" sz="1700" dirty="0">
                <a:solidFill>
                  <a:schemeClr val="accent5">
                    <a:lumMod val="50000"/>
                  </a:schemeClr>
                </a:solidFill>
                <a:latin typeface="Titillium Web" panose="00000500000000000000" pitchFamily="2" charset="0"/>
              </a:rPr>
              <a:t> </a:t>
            </a:r>
            <a:r>
              <a:rPr lang="en-US" sz="2500" b="1" dirty="0">
                <a:solidFill>
                  <a:schemeClr val="accent5">
                    <a:lumMod val="50000"/>
                  </a:schemeClr>
                </a:solidFill>
                <a:latin typeface="Titillium Web" panose="00000500000000000000" pitchFamily="2" charset="0"/>
              </a:rPr>
              <a:t>Togetherness!</a:t>
            </a:r>
          </a:p>
        </p:txBody>
      </p:sp>
      <p:sp>
        <p:nvSpPr>
          <p:cNvPr id="2" name="TextBox 1"/>
          <p:cNvSpPr txBox="1"/>
          <p:nvPr/>
        </p:nvSpPr>
        <p:spPr>
          <a:xfrm>
            <a:off x="7867" y="490043"/>
            <a:ext cx="3784203" cy="538609"/>
          </a:xfrm>
          <a:prstGeom prst="rect">
            <a:avLst/>
          </a:prstGeom>
          <a:noFill/>
        </p:spPr>
        <p:txBody>
          <a:bodyPr wrap="square" rtlCol="0">
            <a:spAutoFit/>
          </a:bodyPr>
          <a:lstStyle/>
          <a:p>
            <a:r>
              <a:rPr lang="en-US" sz="2300" b="1" dirty="0">
                <a:solidFill>
                  <a:srgbClr val="002060"/>
                </a:solidFill>
                <a:latin typeface="Titillium Web" panose="00000500000000000000" pitchFamily="2" charset="0"/>
              </a:rPr>
              <a:t> </a:t>
            </a:r>
            <a:r>
              <a:rPr lang="en-US" sz="2900" b="1" dirty="0">
                <a:solidFill>
                  <a:schemeClr val="accent4"/>
                </a:solidFill>
                <a:latin typeface="Titillium Web" panose="00000500000000000000" pitchFamily="2" charset="0"/>
              </a:rPr>
              <a:t>|</a:t>
            </a:r>
            <a:r>
              <a:rPr lang="en-US" sz="2300" b="1" dirty="0">
                <a:solidFill>
                  <a:srgbClr val="002060"/>
                </a:solidFill>
                <a:latin typeface="Titillium Web" panose="00000500000000000000" pitchFamily="2" charset="0"/>
              </a:rPr>
              <a:t> </a:t>
            </a:r>
            <a:r>
              <a:rPr lang="en-US" sz="2100" dirty="0">
                <a:solidFill>
                  <a:srgbClr val="002060"/>
                </a:solidFill>
                <a:latin typeface="Titillium Web" panose="00000500000000000000" pitchFamily="2" charset="0"/>
              </a:rPr>
              <a:t>OUR</a:t>
            </a:r>
            <a:r>
              <a:rPr lang="en-US" sz="2100" b="1" dirty="0">
                <a:solidFill>
                  <a:srgbClr val="002060"/>
                </a:solidFill>
                <a:latin typeface="Titillium Web" panose="00000500000000000000" pitchFamily="2" charset="0"/>
              </a:rPr>
              <a:t> </a:t>
            </a:r>
            <a:r>
              <a:rPr lang="en-US" sz="2100" b="1" dirty="0">
                <a:solidFill>
                  <a:srgbClr val="002060"/>
                </a:solidFill>
                <a:highlight>
                  <a:srgbClr val="008080"/>
                </a:highlight>
                <a:latin typeface="Titillium Web" panose="00000500000000000000" pitchFamily="2" charset="0"/>
              </a:rPr>
              <a:t>CORE VALUES</a:t>
            </a:r>
          </a:p>
        </p:txBody>
      </p:sp>
      <p:sp>
        <p:nvSpPr>
          <p:cNvPr id="4" name="Wave 3"/>
          <p:cNvSpPr/>
          <p:nvPr/>
        </p:nvSpPr>
        <p:spPr>
          <a:xfrm>
            <a:off x="806822" y="1272415"/>
            <a:ext cx="2420470" cy="768408"/>
          </a:xfrm>
          <a:prstGeom prst="wave">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q"/>
            </a:pPr>
            <a:r>
              <a:rPr lang="en-US" sz="1700" b="1" dirty="0">
                <a:solidFill>
                  <a:schemeClr val="accent3">
                    <a:lumMod val="50000"/>
                  </a:schemeClr>
                </a:solidFill>
                <a:latin typeface="Titillium Web" panose="00000500000000000000" pitchFamily="2" charset="0"/>
              </a:rPr>
              <a:t>OUR INTEGRITYSHIP</a:t>
            </a:r>
          </a:p>
        </p:txBody>
      </p:sp>
      <p:sp>
        <p:nvSpPr>
          <p:cNvPr id="19" name="Wave 18"/>
          <p:cNvSpPr/>
          <p:nvPr/>
        </p:nvSpPr>
        <p:spPr>
          <a:xfrm>
            <a:off x="857660" y="3305225"/>
            <a:ext cx="2371573" cy="802264"/>
          </a:xfrm>
          <a:prstGeom prst="wave">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sz="1600" b="1" dirty="0">
                <a:solidFill>
                  <a:schemeClr val="accent6">
                    <a:lumMod val="75000"/>
                  </a:schemeClr>
                </a:solidFill>
                <a:latin typeface="Titillium Web" panose="00000500000000000000" pitchFamily="2" charset="0"/>
              </a:rPr>
              <a:t>OUR TEAM-MANSHIP</a:t>
            </a:r>
          </a:p>
        </p:txBody>
      </p:sp>
      <p:sp>
        <p:nvSpPr>
          <p:cNvPr id="20" name="Wave 19"/>
          <p:cNvSpPr/>
          <p:nvPr/>
        </p:nvSpPr>
        <p:spPr>
          <a:xfrm>
            <a:off x="806822" y="2277034"/>
            <a:ext cx="2420470" cy="791980"/>
          </a:xfrm>
          <a:prstGeom prst="wave">
            <a:avLst/>
          </a:prstGeom>
          <a:solidFill>
            <a:schemeClr val="accent3">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q"/>
            </a:pPr>
            <a:r>
              <a:rPr lang="en-US" sz="1700" b="1" dirty="0">
                <a:solidFill>
                  <a:schemeClr val="bg1"/>
                </a:solidFill>
                <a:latin typeface="Titillium Web" panose="00000500000000000000" pitchFamily="2" charset="0"/>
              </a:rPr>
              <a:t>OUR INNOVATIONS</a:t>
            </a:r>
          </a:p>
        </p:txBody>
      </p:sp>
      <p:sp>
        <p:nvSpPr>
          <p:cNvPr id="21" name="Wave 20"/>
          <p:cNvSpPr/>
          <p:nvPr/>
        </p:nvSpPr>
        <p:spPr>
          <a:xfrm>
            <a:off x="806822" y="4357490"/>
            <a:ext cx="2420472" cy="784829"/>
          </a:xfrm>
          <a:prstGeom prst="wave">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q"/>
            </a:pPr>
            <a:r>
              <a:rPr lang="en-US" sz="1700" b="1" dirty="0">
                <a:solidFill>
                  <a:schemeClr val="tx2">
                    <a:lumMod val="50000"/>
                  </a:schemeClr>
                </a:solidFill>
                <a:latin typeface="Titillium Web" panose="00000500000000000000" pitchFamily="2" charset="0"/>
              </a:rPr>
              <a:t>OUR PARTNERSHIPS</a:t>
            </a:r>
          </a:p>
        </p:txBody>
      </p:sp>
      <p:pic>
        <p:nvPicPr>
          <p:cNvPr id="17" name="Picture 16">
            <a:extLst>
              <a:ext uri="{FF2B5EF4-FFF2-40B4-BE49-F238E27FC236}">
                <a16:creationId xmlns:a16="http://schemas.microsoft.com/office/drawing/2014/main" id="{0F3A7361-085E-54A0-B074-E22351306AB7}"/>
              </a:ext>
            </a:extLst>
          </p:cNvPr>
          <p:cNvPicPr>
            <a:picLocks noChangeAspect="1"/>
          </p:cNvPicPr>
          <p:nvPr/>
        </p:nvPicPr>
        <p:blipFill>
          <a:blip r:embed="rId2">
            <a:alphaModFix/>
          </a:blip>
          <a:stretch>
            <a:fillRect/>
          </a:stretch>
        </p:blipFill>
        <p:spPr>
          <a:xfrm>
            <a:off x="-1610" y="5764869"/>
            <a:ext cx="1542957" cy="1090332"/>
          </a:xfrm>
          <a:prstGeom prst="rect">
            <a:avLst/>
          </a:prstGeom>
          <a:ln>
            <a:noFill/>
          </a:ln>
          <a:effectLst>
            <a:outerShdw blurRad="44450" dist="27940" dir="5400000" algn="ctr">
              <a:srgbClr val="000000">
                <a:alpha val="32000"/>
              </a:srgbClr>
            </a:outerShdw>
          </a:effectLst>
        </p:spPr>
      </p:pic>
      <p:pic>
        <p:nvPicPr>
          <p:cNvPr id="3" name="Picture 2">
            <a:extLst>
              <a:ext uri="{FF2B5EF4-FFF2-40B4-BE49-F238E27FC236}">
                <a16:creationId xmlns:a16="http://schemas.microsoft.com/office/drawing/2014/main" id="{FD498A61-A602-F885-9504-3CDFCA3C5B34}"/>
              </a:ext>
            </a:extLst>
          </p:cNvPr>
          <p:cNvPicPr>
            <a:picLocks noChangeAspect="1"/>
          </p:cNvPicPr>
          <p:nvPr/>
        </p:nvPicPr>
        <p:blipFill>
          <a:blip r:embed="rId3"/>
          <a:stretch>
            <a:fillRect/>
          </a:stretch>
        </p:blipFill>
        <p:spPr>
          <a:xfrm>
            <a:off x="3938576" y="5546845"/>
            <a:ext cx="1816765" cy="36579"/>
          </a:xfrm>
          <a:prstGeom prst="rect">
            <a:avLst/>
          </a:prstGeom>
        </p:spPr>
      </p:pic>
      <p:pic>
        <p:nvPicPr>
          <p:cNvPr id="15" name="Picture 2" descr="image preview">
            <a:extLst>
              <a:ext uri="{FF2B5EF4-FFF2-40B4-BE49-F238E27FC236}">
                <a16:creationId xmlns:a16="http://schemas.microsoft.com/office/drawing/2014/main" id="{427498FE-00F5-4400-01C2-1643678C42A0}"/>
              </a:ext>
            </a:extLst>
          </p:cNvPr>
          <p:cNvPicPr>
            <a:picLocks noChangeAspect="1" noChangeArrowheads="1"/>
          </p:cNvPicPr>
          <p:nvPr/>
        </p:nvPicPr>
        <p:blipFill>
          <a:blip r:embed="rId4">
            <a:alphaModFix amt="20000"/>
            <a:extLst>
              <a:ext uri="{28A0092B-C50C-407E-A947-70E740481C1C}">
                <a14:useLocalDpi xmlns:a14="http://schemas.microsoft.com/office/drawing/2010/main" val="0"/>
              </a:ext>
            </a:extLst>
          </a:blip>
          <a:srcRect/>
          <a:stretch>
            <a:fillRect/>
          </a:stretch>
        </p:blipFill>
        <p:spPr bwMode="auto">
          <a:xfrm>
            <a:off x="5744546" y="990384"/>
            <a:ext cx="4148955" cy="4621836"/>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4F63DFB-182B-2876-FF38-2F4F7BD2923D}"/>
              </a:ext>
            </a:extLst>
          </p:cNvPr>
          <p:cNvSpPr txBox="1"/>
          <p:nvPr/>
        </p:nvSpPr>
        <p:spPr>
          <a:xfrm>
            <a:off x="11591365" y="6345435"/>
            <a:ext cx="457176" cy="384721"/>
          </a:xfrm>
          <a:prstGeom prst="rect">
            <a:avLst/>
          </a:prstGeom>
          <a:noFill/>
        </p:spPr>
        <p:txBody>
          <a:bodyPr wrap="none" rtlCol="0">
            <a:spAutoFit/>
          </a:bodyPr>
          <a:lstStyle/>
          <a:p>
            <a:r>
              <a:rPr lang="en-US" sz="1900" b="1" dirty="0">
                <a:solidFill>
                  <a:schemeClr val="accent2">
                    <a:lumMod val="60000"/>
                    <a:lumOff val="40000"/>
                  </a:schemeClr>
                </a:solidFill>
                <a:latin typeface="Titillium Web" panose="00000500000000000000" pitchFamily="2" charset="0"/>
              </a:rPr>
              <a:t>07</a:t>
            </a:r>
          </a:p>
        </p:txBody>
      </p:sp>
    </p:spTree>
    <p:extLst>
      <p:ext uri="{BB962C8B-B14F-4D97-AF65-F5344CB8AC3E}">
        <p14:creationId xmlns:p14="http://schemas.microsoft.com/office/powerpoint/2010/main" val="1188258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621709" y="958507"/>
            <a:ext cx="4912659" cy="4047262"/>
          </a:xfrm>
          <a:prstGeom prst="rect">
            <a:avLst/>
          </a:prstGeom>
          <a:noFill/>
        </p:spPr>
        <p:txBody>
          <a:bodyPr wrap="square" rtlCol="0">
            <a:spAutoFit/>
          </a:bodyPr>
          <a:lstStyle/>
          <a:p>
            <a:r>
              <a:rPr lang="en-US" sz="2500" b="1" dirty="0">
                <a:solidFill>
                  <a:schemeClr val="accent1">
                    <a:lumMod val="50000"/>
                  </a:schemeClr>
                </a:solidFill>
                <a:latin typeface="Titillium Web" panose="00000500000000000000" pitchFamily="2" charset="0"/>
              </a:rPr>
              <a:t> </a:t>
            </a:r>
            <a:r>
              <a:rPr lang="en-US" sz="2900" b="1" dirty="0">
                <a:solidFill>
                  <a:schemeClr val="accent1">
                    <a:lumMod val="50000"/>
                  </a:schemeClr>
                </a:solidFill>
                <a:latin typeface="Titillium Web" panose="00000500000000000000" pitchFamily="2" charset="0"/>
              </a:rPr>
              <a:t>|</a:t>
            </a:r>
            <a:r>
              <a:rPr lang="en-US" sz="1700" b="1" dirty="0">
                <a:solidFill>
                  <a:srgbClr val="002060"/>
                </a:solidFill>
                <a:latin typeface="Titillium Web" panose="00000500000000000000" pitchFamily="2" charset="0"/>
              </a:rPr>
              <a:t> </a:t>
            </a:r>
            <a:r>
              <a:rPr lang="en-US" sz="2100" dirty="0">
                <a:solidFill>
                  <a:srgbClr val="002060"/>
                </a:solidFill>
                <a:latin typeface="Titillium Web" panose="00000500000000000000" pitchFamily="2" charset="0"/>
              </a:rPr>
              <a:t>OUR </a:t>
            </a:r>
            <a:r>
              <a:rPr lang="en-US" sz="2100" b="1" dirty="0">
                <a:solidFill>
                  <a:schemeClr val="bg1">
                    <a:lumMod val="75000"/>
                  </a:schemeClr>
                </a:solidFill>
                <a:highlight>
                  <a:srgbClr val="808000"/>
                </a:highlight>
                <a:latin typeface="Titillium Web" panose="00000500000000000000" pitchFamily="2" charset="0"/>
              </a:rPr>
              <a:t>COMMITMENT</a:t>
            </a:r>
          </a:p>
          <a:p>
            <a:pPr algn="r"/>
            <a:endParaRPr lang="en-US" sz="1000" dirty="0">
              <a:solidFill>
                <a:srgbClr val="002060"/>
              </a:solidFill>
              <a:latin typeface="Titillium Web" panose="00000500000000000000" pitchFamily="2" charset="0"/>
            </a:endParaRPr>
          </a:p>
          <a:p>
            <a:pPr algn="just"/>
            <a:r>
              <a:rPr lang="en-US" sz="1500" dirty="0">
                <a:solidFill>
                  <a:srgbClr val="002060"/>
                </a:solidFill>
                <a:latin typeface="Titillium Web" panose="00000500000000000000" pitchFamily="2" charset="0"/>
              </a:rPr>
              <a:t>The M’Group, was established to support the many visions and the great potential we lose. Through the partnerships we create, these visions are actualized through our passion in building tailored Mutual connections and Solid win-win relationships. </a:t>
            </a:r>
          </a:p>
          <a:p>
            <a:pPr algn="just"/>
            <a:endParaRPr lang="en-US" sz="900" dirty="0">
              <a:solidFill>
                <a:srgbClr val="002060"/>
              </a:solidFill>
              <a:latin typeface="Titillium Web" panose="00000500000000000000" pitchFamily="2" charset="0"/>
            </a:endParaRPr>
          </a:p>
          <a:p>
            <a:pPr algn="just"/>
            <a:r>
              <a:rPr lang="en-US" sz="1500" dirty="0">
                <a:solidFill>
                  <a:srgbClr val="002060"/>
                </a:solidFill>
                <a:latin typeface="Titillium Web" panose="00000500000000000000" pitchFamily="2" charset="0"/>
              </a:rPr>
              <a:t>We are dedicated in turning visionary dreams into value with our trusted business partners; </a:t>
            </a:r>
          </a:p>
          <a:p>
            <a:pPr algn="just"/>
            <a:endParaRPr lang="en-US" sz="900" b="1" dirty="0">
              <a:solidFill>
                <a:srgbClr val="002060"/>
              </a:solidFill>
              <a:latin typeface="Titillium Web" panose="00000500000000000000" pitchFamily="2" charset="0"/>
            </a:endParaRPr>
          </a:p>
          <a:p>
            <a:r>
              <a:rPr lang="en-US" sz="2100" b="1" dirty="0">
                <a:solidFill>
                  <a:srgbClr val="002060"/>
                </a:solidFill>
                <a:latin typeface="Titillium Web" panose="00000500000000000000" pitchFamily="2" charset="0"/>
                <a:ea typeface="Malgun Gothic" panose="020B0503020000020004" pitchFamily="34" charset="-127"/>
              </a:rPr>
              <a:t>“</a:t>
            </a:r>
            <a:r>
              <a:rPr lang="en-US" sz="1700" dirty="0">
                <a:solidFill>
                  <a:schemeClr val="accent4">
                    <a:lumMod val="60000"/>
                    <a:lumOff val="40000"/>
                  </a:schemeClr>
                </a:solidFill>
                <a:latin typeface="Titillium Web" panose="00000500000000000000" pitchFamily="2" charset="0"/>
                <a:ea typeface="Malgun Gothic" panose="020B0503020000020004" pitchFamily="34" charset="-127"/>
              </a:rPr>
              <a:t>OUR DREAMS, NO MATTER HOW FAR APART WE ARE PHYSICALLY, THEY ARE INTERCONNECTED.</a:t>
            </a:r>
            <a:r>
              <a:rPr lang="en-US" sz="2100" b="1" dirty="0">
                <a:solidFill>
                  <a:srgbClr val="002060"/>
                </a:solidFill>
                <a:latin typeface="Titillium Web" panose="00000500000000000000" pitchFamily="2" charset="0"/>
                <a:ea typeface="Malgun Gothic" panose="020B0503020000020004" pitchFamily="34" charset="-127"/>
              </a:rPr>
              <a:t>”</a:t>
            </a:r>
          </a:p>
          <a:p>
            <a:pPr algn="just"/>
            <a:endParaRPr lang="en-US" sz="800" dirty="0">
              <a:solidFill>
                <a:srgbClr val="002060"/>
              </a:solidFill>
              <a:latin typeface="Titillium Web" panose="00000500000000000000" pitchFamily="2" charset="0"/>
            </a:endParaRPr>
          </a:p>
          <a:p>
            <a:pPr algn="just"/>
            <a:r>
              <a:rPr lang="en-US" sz="1500" dirty="0">
                <a:solidFill>
                  <a:srgbClr val="002060"/>
                </a:solidFill>
                <a:latin typeface="Titillium Web" panose="00000500000000000000" pitchFamily="2" charset="0"/>
              </a:rPr>
              <a:t>The best part of our commitment, is in our dedication to bringing people together and combine strong ideas with resources and visions become tangible value.</a:t>
            </a:r>
          </a:p>
        </p:txBody>
      </p:sp>
      <p:sp>
        <p:nvSpPr>
          <p:cNvPr id="4" name="TextBox 3"/>
          <p:cNvSpPr txBox="1"/>
          <p:nvPr/>
        </p:nvSpPr>
        <p:spPr>
          <a:xfrm>
            <a:off x="5870396" y="1003330"/>
            <a:ext cx="5218946" cy="4031873"/>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r" fontAlgn="base"/>
            <a:r>
              <a:rPr lang="en-US" sz="2500" b="1" dirty="0">
                <a:solidFill>
                  <a:schemeClr val="accent1">
                    <a:lumMod val="50000"/>
                  </a:schemeClr>
                </a:solidFill>
                <a:latin typeface="Titillium Web" panose="00000500000000000000" pitchFamily="2" charset="0"/>
              </a:rPr>
              <a:t> </a:t>
            </a:r>
            <a:r>
              <a:rPr lang="en-US" sz="2900" b="1" dirty="0">
                <a:solidFill>
                  <a:schemeClr val="accent1">
                    <a:lumMod val="50000"/>
                  </a:schemeClr>
                </a:solidFill>
                <a:latin typeface="Titillium Web" panose="00000500000000000000" pitchFamily="2" charset="0"/>
              </a:rPr>
              <a:t>|</a:t>
            </a:r>
            <a:r>
              <a:rPr lang="en-US" sz="1700" b="1" dirty="0">
                <a:solidFill>
                  <a:srgbClr val="002060"/>
                </a:solidFill>
                <a:latin typeface="Titillium Web" panose="00000500000000000000" pitchFamily="2" charset="0"/>
              </a:rPr>
              <a:t> </a:t>
            </a:r>
            <a:r>
              <a:rPr lang="en-US" sz="2100" dirty="0">
                <a:solidFill>
                  <a:srgbClr val="002060"/>
                </a:solidFill>
                <a:latin typeface="Titillium Web" panose="00000500000000000000" pitchFamily="2" charset="0"/>
              </a:rPr>
              <a:t>OUR</a:t>
            </a:r>
            <a:r>
              <a:rPr lang="en-US" sz="2100" b="1" dirty="0">
                <a:solidFill>
                  <a:srgbClr val="002060"/>
                </a:solidFill>
                <a:latin typeface="Titillium Web" panose="00000500000000000000" pitchFamily="2" charset="0"/>
              </a:rPr>
              <a:t> </a:t>
            </a:r>
            <a:r>
              <a:rPr lang="en-US" sz="2100" b="1" dirty="0">
                <a:solidFill>
                  <a:schemeClr val="accent5"/>
                </a:solidFill>
                <a:latin typeface="Titillium Web" panose="00000500000000000000" pitchFamily="2" charset="0"/>
              </a:rPr>
              <a:t>MISSION</a:t>
            </a:r>
          </a:p>
          <a:p>
            <a:pPr fontAlgn="base"/>
            <a:endParaRPr lang="en-US" sz="1000" b="1" dirty="0">
              <a:solidFill>
                <a:srgbClr val="002060"/>
              </a:solidFill>
              <a:latin typeface="Titillium Web" panose="00000500000000000000" pitchFamily="2" charset="0"/>
            </a:endParaRPr>
          </a:p>
          <a:p>
            <a:pPr algn="just" fontAlgn="base"/>
            <a:r>
              <a:rPr lang="en-US" sz="1500" dirty="0">
                <a:solidFill>
                  <a:srgbClr val="002060"/>
                </a:solidFill>
                <a:latin typeface="Titillium Web" panose="00000500000000000000" pitchFamily="2" charset="0"/>
              </a:rPr>
              <a:t>There is this notion that to grow a business and be successful, you have to be ruthless. That you have to do it all alone and in keep all others in the dark. That the less others knows the better. </a:t>
            </a:r>
          </a:p>
          <a:p>
            <a:pPr algn="just" fontAlgn="base"/>
            <a:endParaRPr lang="en-US" sz="900" dirty="0">
              <a:solidFill>
                <a:srgbClr val="002060"/>
              </a:solidFill>
              <a:latin typeface="Titillium Web" panose="00000500000000000000" pitchFamily="2" charset="0"/>
            </a:endParaRPr>
          </a:p>
          <a:p>
            <a:pPr algn="just" fontAlgn="base"/>
            <a:r>
              <a:rPr lang="en-US" sz="1500" dirty="0">
                <a:solidFill>
                  <a:srgbClr val="002060"/>
                </a:solidFill>
                <a:latin typeface="Titillium Web" panose="00000500000000000000" pitchFamily="2" charset="0"/>
              </a:rPr>
              <a:t>We know there's a better way to succeed . A way that is built on partnerships is good for the bottom line and is good for the partners . </a:t>
            </a:r>
          </a:p>
          <a:p>
            <a:pPr algn="just" fontAlgn="base"/>
            <a:endParaRPr lang="en-US" sz="800" b="1" dirty="0">
              <a:solidFill>
                <a:srgbClr val="002060"/>
              </a:solidFill>
              <a:latin typeface="Titillium Web" panose="00000500000000000000" pitchFamily="2" charset="0"/>
            </a:endParaRPr>
          </a:p>
          <a:p>
            <a:pPr algn="r" fontAlgn="base"/>
            <a:r>
              <a:rPr lang="en-US" sz="2100" b="1" dirty="0">
                <a:solidFill>
                  <a:srgbClr val="002060"/>
                </a:solidFill>
                <a:latin typeface="Titillium Web" panose="00000500000000000000" pitchFamily="2" charset="0"/>
                <a:ea typeface="Malgun Gothic" panose="020B0503020000020004" pitchFamily="34" charset="-127"/>
              </a:rPr>
              <a:t>“</a:t>
            </a:r>
            <a:r>
              <a:rPr lang="en-US" sz="1700" dirty="0">
                <a:solidFill>
                  <a:schemeClr val="accent5">
                    <a:lumMod val="75000"/>
                  </a:schemeClr>
                </a:solidFill>
                <a:latin typeface="Titillium Web" panose="00000500000000000000" pitchFamily="2" charset="0"/>
                <a:ea typeface="Malgun Gothic" panose="020B0503020000020004" pitchFamily="34" charset="-127"/>
              </a:rPr>
              <a:t>BUSINESSES GROW WITH A CONSCIENCE, AND SUCCEED WITH A SOUL WHEN WE DO IT TOGETHER</a:t>
            </a:r>
            <a:r>
              <a:rPr lang="en-US" sz="2100" b="1" dirty="0">
                <a:solidFill>
                  <a:srgbClr val="002060"/>
                </a:solidFill>
                <a:latin typeface="Titillium Web" panose="00000500000000000000" pitchFamily="2" charset="0"/>
                <a:ea typeface="Malgun Gothic" panose="020B0503020000020004" pitchFamily="34" charset="-127"/>
              </a:rPr>
              <a:t>”</a:t>
            </a:r>
            <a:r>
              <a:rPr lang="en-US" sz="1700" b="1" dirty="0">
                <a:solidFill>
                  <a:srgbClr val="002060"/>
                </a:solidFill>
                <a:latin typeface="Titillium Web" panose="00000500000000000000" pitchFamily="2" charset="0"/>
                <a:ea typeface="Malgun Gothic" panose="020B0503020000020004" pitchFamily="34" charset="-127"/>
              </a:rPr>
              <a:t>. </a:t>
            </a:r>
          </a:p>
          <a:p>
            <a:pPr algn="just" fontAlgn="base"/>
            <a:endParaRPr lang="en-US" sz="800" dirty="0">
              <a:solidFill>
                <a:srgbClr val="002060"/>
              </a:solidFill>
              <a:latin typeface="Titillium Web" panose="00000500000000000000" pitchFamily="2" charset="0"/>
            </a:endParaRPr>
          </a:p>
          <a:p>
            <a:pPr algn="just" fontAlgn="base"/>
            <a:r>
              <a:rPr lang="en-US" sz="1500" dirty="0">
                <a:solidFill>
                  <a:srgbClr val="002060"/>
                </a:solidFill>
                <a:latin typeface="Titillium Web" panose="00000500000000000000" pitchFamily="2" charset="0"/>
              </a:rPr>
              <a:t>That's why we've created a platform uniting business partners and developing communities to help our people benefit from well managed collaborations.</a:t>
            </a:r>
          </a:p>
        </p:txBody>
      </p:sp>
      <p:sp>
        <p:nvSpPr>
          <p:cNvPr id="3" name="Rectangle 2">
            <a:extLst>
              <a:ext uri="{FF2B5EF4-FFF2-40B4-BE49-F238E27FC236}">
                <a16:creationId xmlns:a16="http://schemas.microsoft.com/office/drawing/2014/main" id="{9909512F-62EB-493E-93EA-CBF1F2E44BD4}"/>
              </a:ext>
            </a:extLst>
          </p:cNvPr>
          <p:cNvSpPr/>
          <p:nvPr/>
        </p:nvSpPr>
        <p:spPr>
          <a:xfrm>
            <a:off x="3838390" y="5090001"/>
            <a:ext cx="4694509" cy="103105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fontAlgn="base"/>
            <a:r>
              <a:rPr lang="en-US" sz="2100" b="1" dirty="0">
                <a:solidFill>
                  <a:schemeClr val="accent5">
                    <a:lumMod val="50000"/>
                  </a:schemeClr>
                </a:solidFill>
                <a:latin typeface="Titillium Web" panose="00000500000000000000" pitchFamily="2" charset="0"/>
              </a:rPr>
              <a:t>“</a:t>
            </a:r>
            <a:r>
              <a:rPr lang="en-US" sz="1700" dirty="0">
                <a:solidFill>
                  <a:schemeClr val="accent5">
                    <a:lumMod val="50000"/>
                  </a:schemeClr>
                </a:solidFill>
                <a:latin typeface="Titillium Web" panose="00000500000000000000" pitchFamily="2" charset="0"/>
              </a:rPr>
              <a:t>WORKING DIFFERENTLY </a:t>
            </a:r>
            <a:r>
              <a:rPr lang="en-US" sz="1700" dirty="0">
                <a:solidFill>
                  <a:srgbClr val="002060"/>
                </a:solidFill>
                <a:latin typeface="Titillium Web" panose="00000500000000000000" pitchFamily="2" charset="0"/>
              </a:rPr>
              <a:t>is how we approach </a:t>
            </a:r>
            <a:r>
              <a:rPr lang="en-US" sz="2300" b="1" dirty="0">
                <a:solidFill>
                  <a:schemeClr val="accent4">
                    <a:lumMod val="40000"/>
                    <a:lumOff val="60000"/>
                  </a:schemeClr>
                </a:solidFill>
                <a:latin typeface="Titillium Web" panose="00000500000000000000" pitchFamily="2" charset="0"/>
              </a:rPr>
              <a:t>THE D</a:t>
            </a:r>
            <a:r>
              <a:rPr lang="en-US" sz="2300" b="1" dirty="0">
                <a:solidFill>
                  <a:schemeClr val="accent4">
                    <a:lumMod val="60000"/>
                    <a:lumOff val="40000"/>
                  </a:schemeClr>
                </a:solidFill>
                <a:latin typeface="Titillium Web" panose="00000500000000000000" pitchFamily="2" charset="0"/>
              </a:rPr>
              <a:t>IFFERENT OPPORTUNITIES</a:t>
            </a:r>
            <a:r>
              <a:rPr lang="en-US" sz="1700" b="1" dirty="0">
                <a:solidFill>
                  <a:schemeClr val="accent4">
                    <a:lumMod val="60000"/>
                    <a:lumOff val="40000"/>
                  </a:schemeClr>
                </a:solidFill>
                <a:latin typeface="Titillium Web" panose="00000500000000000000" pitchFamily="2" charset="0"/>
              </a:rPr>
              <a:t>, </a:t>
            </a:r>
          </a:p>
          <a:p>
            <a:pPr algn="ctr" fontAlgn="base"/>
            <a:r>
              <a:rPr lang="en-US" sz="1700" dirty="0">
                <a:solidFill>
                  <a:srgbClr val="002060"/>
                </a:solidFill>
                <a:latin typeface="Titillium Web" panose="00000500000000000000" pitchFamily="2" charset="0"/>
              </a:rPr>
              <a:t>because we’re</a:t>
            </a:r>
            <a:r>
              <a:rPr lang="en-US" sz="1700" dirty="0">
                <a:solidFill>
                  <a:schemeClr val="accent5">
                    <a:lumMod val="50000"/>
                  </a:schemeClr>
                </a:solidFill>
                <a:latin typeface="Titillium Web" panose="00000500000000000000" pitchFamily="2" charset="0"/>
              </a:rPr>
              <a:t> BUILT DIFFERENTLY.</a:t>
            </a:r>
            <a:endParaRPr lang="en-US" sz="1700" dirty="0">
              <a:solidFill>
                <a:schemeClr val="accent5">
                  <a:lumMod val="50000"/>
                </a:schemeClr>
              </a:solidFill>
              <a:effectLst/>
              <a:latin typeface="Titillium Web" panose="00000500000000000000" pitchFamily="2" charset="0"/>
            </a:endParaRPr>
          </a:p>
        </p:txBody>
      </p:sp>
      <p:pic>
        <p:nvPicPr>
          <p:cNvPr id="8" name="Picture 7">
            <a:extLst>
              <a:ext uri="{FF2B5EF4-FFF2-40B4-BE49-F238E27FC236}">
                <a16:creationId xmlns:a16="http://schemas.microsoft.com/office/drawing/2014/main" id="{E3EF9295-AF2F-4EEB-CCD1-1D8C797ECC64}"/>
              </a:ext>
            </a:extLst>
          </p:cNvPr>
          <p:cNvPicPr>
            <a:picLocks noChangeAspect="1"/>
          </p:cNvPicPr>
          <p:nvPr/>
        </p:nvPicPr>
        <p:blipFill>
          <a:blip r:embed="rId2">
            <a:alphaModFix/>
          </a:blip>
          <a:stretch>
            <a:fillRect/>
          </a:stretch>
        </p:blipFill>
        <p:spPr>
          <a:xfrm>
            <a:off x="7355" y="5755904"/>
            <a:ext cx="1542957" cy="1090332"/>
          </a:xfrm>
          <a:prstGeom prst="rect">
            <a:avLst/>
          </a:prstGeom>
          <a:ln>
            <a:noFill/>
          </a:ln>
          <a:effectLst>
            <a:outerShdw blurRad="44450" dist="27940" dir="5400000" algn="ctr">
              <a:srgbClr val="000000">
                <a:alpha val="32000"/>
              </a:srgbClr>
            </a:outerShdw>
          </a:effectLst>
        </p:spPr>
      </p:pic>
      <p:pic>
        <p:nvPicPr>
          <p:cNvPr id="2" name="Picture 1">
            <a:extLst>
              <a:ext uri="{FF2B5EF4-FFF2-40B4-BE49-F238E27FC236}">
                <a16:creationId xmlns:a16="http://schemas.microsoft.com/office/drawing/2014/main" id="{425C5F43-2DEE-6055-6FFC-9D62D7107B47}"/>
              </a:ext>
            </a:extLst>
          </p:cNvPr>
          <p:cNvPicPr>
            <a:picLocks noChangeAspect="1"/>
          </p:cNvPicPr>
          <p:nvPr/>
        </p:nvPicPr>
        <p:blipFill>
          <a:blip r:embed="rId3"/>
          <a:stretch>
            <a:fillRect/>
          </a:stretch>
        </p:blipFill>
        <p:spPr>
          <a:xfrm>
            <a:off x="5607749" y="1074312"/>
            <a:ext cx="115885" cy="3884647"/>
          </a:xfrm>
          <a:prstGeom prst="rect">
            <a:avLst/>
          </a:prstGeom>
        </p:spPr>
      </p:pic>
      <p:pic>
        <p:nvPicPr>
          <p:cNvPr id="9" name="Picture 8">
            <a:extLst>
              <a:ext uri="{FF2B5EF4-FFF2-40B4-BE49-F238E27FC236}">
                <a16:creationId xmlns:a16="http://schemas.microsoft.com/office/drawing/2014/main" id="{06B19C3A-5F0E-F5AB-4730-6FB89568BA21}"/>
              </a:ext>
            </a:extLst>
          </p:cNvPr>
          <p:cNvPicPr>
            <a:picLocks noChangeAspect="1"/>
          </p:cNvPicPr>
          <p:nvPr/>
        </p:nvPicPr>
        <p:blipFill>
          <a:blip r:embed="rId4"/>
          <a:stretch>
            <a:fillRect/>
          </a:stretch>
        </p:blipFill>
        <p:spPr>
          <a:xfrm>
            <a:off x="2422776" y="5314405"/>
            <a:ext cx="1501459" cy="30231"/>
          </a:xfrm>
          <a:prstGeom prst="rect">
            <a:avLst/>
          </a:prstGeom>
        </p:spPr>
      </p:pic>
      <p:pic>
        <p:nvPicPr>
          <p:cNvPr id="10" name="Picture 2" descr="image preview">
            <a:extLst>
              <a:ext uri="{FF2B5EF4-FFF2-40B4-BE49-F238E27FC236}">
                <a16:creationId xmlns:a16="http://schemas.microsoft.com/office/drawing/2014/main" id="{7204B411-5B82-6E0F-BBB9-8E4FA805D14B}"/>
              </a:ext>
            </a:extLst>
          </p:cNvPr>
          <p:cNvPicPr>
            <a:picLocks noChangeAspect="1" noChangeArrowheads="1"/>
          </p:cNvPicPr>
          <p:nvPr/>
        </p:nvPicPr>
        <p:blipFill>
          <a:blip r:embed="rId5">
            <a:alphaModFix amt="20000"/>
            <a:extLst>
              <a:ext uri="{28A0092B-C50C-407E-A947-70E740481C1C}">
                <a14:useLocalDpi xmlns:a14="http://schemas.microsoft.com/office/drawing/2010/main" val="0"/>
              </a:ext>
            </a:extLst>
          </a:blip>
          <a:srcRect/>
          <a:stretch>
            <a:fillRect/>
          </a:stretch>
        </p:blipFill>
        <p:spPr bwMode="auto">
          <a:xfrm>
            <a:off x="5449236" y="767969"/>
            <a:ext cx="4563851" cy="5084020"/>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6DF2B0F-1B42-85D5-82D3-D729A86CF2D3}"/>
              </a:ext>
            </a:extLst>
          </p:cNvPr>
          <p:cNvSpPr txBox="1"/>
          <p:nvPr/>
        </p:nvSpPr>
        <p:spPr>
          <a:xfrm>
            <a:off x="11591365" y="6345435"/>
            <a:ext cx="453970" cy="384721"/>
          </a:xfrm>
          <a:prstGeom prst="rect">
            <a:avLst/>
          </a:prstGeom>
          <a:noFill/>
        </p:spPr>
        <p:txBody>
          <a:bodyPr wrap="none" rtlCol="0">
            <a:spAutoFit/>
          </a:bodyPr>
          <a:lstStyle/>
          <a:p>
            <a:r>
              <a:rPr lang="en-US" sz="1900" b="1" dirty="0">
                <a:solidFill>
                  <a:schemeClr val="accent1">
                    <a:lumMod val="50000"/>
                  </a:schemeClr>
                </a:solidFill>
                <a:latin typeface="Titillium Web" panose="00000500000000000000" pitchFamily="2" charset="0"/>
              </a:rPr>
              <a:t>08</a:t>
            </a:r>
          </a:p>
        </p:txBody>
      </p:sp>
    </p:spTree>
    <p:extLst>
      <p:ext uri="{BB962C8B-B14F-4D97-AF65-F5344CB8AC3E}">
        <p14:creationId xmlns:p14="http://schemas.microsoft.com/office/powerpoint/2010/main" val="1013093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620925" y="633711"/>
            <a:ext cx="5029194" cy="4478149"/>
          </a:xfrm>
          <a:prstGeom prst="rect">
            <a:avLst/>
          </a:prstGeom>
          <a:noFill/>
        </p:spPr>
        <p:txBody>
          <a:bodyPr wrap="square" rtlCol="0">
            <a:spAutoFit/>
          </a:bodyPr>
          <a:lstStyle/>
          <a:p>
            <a:r>
              <a:rPr lang="en-US" sz="2900" b="1" dirty="0">
                <a:solidFill>
                  <a:srgbClr val="92D050"/>
                </a:solidFill>
                <a:latin typeface="Titillium Web" panose="00000500000000000000" pitchFamily="2" charset="0"/>
              </a:rPr>
              <a:t>|</a:t>
            </a:r>
            <a:r>
              <a:rPr lang="en-US" sz="1700" b="1" dirty="0">
                <a:solidFill>
                  <a:srgbClr val="002060"/>
                </a:solidFill>
                <a:latin typeface="Titillium Web" panose="00000500000000000000" pitchFamily="2" charset="0"/>
              </a:rPr>
              <a:t> </a:t>
            </a:r>
            <a:r>
              <a:rPr lang="en-US" sz="2100" dirty="0">
                <a:solidFill>
                  <a:srgbClr val="002060"/>
                </a:solidFill>
                <a:latin typeface="Titillium Web" panose="00000500000000000000" pitchFamily="2" charset="0"/>
              </a:rPr>
              <a:t>OUR</a:t>
            </a:r>
            <a:r>
              <a:rPr lang="en-US" sz="2100" b="1" dirty="0">
                <a:solidFill>
                  <a:srgbClr val="002060"/>
                </a:solidFill>
                <a:latin typeface="Titillium Web" panose="00000500000000000000" pitchFamily="2" charset="0"/>
              </a:rPr>
              <a:t> </a:t>
            </a:r>
            <a:r>
              <a:rPr lang="en-US" sz="2100" b="1" dirty="0">
                <a:solidFill>
                  <a:schemeClr val="tx2">
                    <a:lumMod val="40000"/>
                    <a:lumOff val="60000"/>
                  </a:schemeClr>
                </a:solidFill>
                <a:highlight>
                  <a:srgbClr val="008080"/>
                </a:highlight>
                <a:latin typeface="Titillium Web" panose="00000500000000000000" pitchFamily="2" charset="0"/>
              </a:rPr>
              <a:t>VISION</a:t>
            </a:r>
            <a:r>
              <a:rPr lang="en-US" sz="2300" b="1" dirty="0">
                <a:solidFill>
                  <a:schemeClr val="tx2">
                    <a:lumMod val="40000"/>
                    <a:lumOff val="60000"/>
                  </a:schemeClr>
                </a:solidFill>
                <a:latin typeface="Titillium Web" panose="00000500000000000000" pitchFamily="2" charset="0"/>
              </a:rPr>
              <a:t> </a:t>
            </a:r>
            <a:r>
              <a:rPr lang="en-US" sz="2300" b="1" dirty="0">
                <a:solidFill>
                  <a:srgbClr val="002060"/>
                </a:solidFill>
                <a:latin typeface="Titillium Web" panose="00000500000000000000" pitchFamily="2" charset="0"/>
              </a:rPr>
              <a:t>   </a:t>
            </a:r>
          </a:p>
          <a:p>
            <a:pPr algn="r"/>
            <a:endParaRPr lang="en-US" sz="700" dirty="0">
              <a:solidFill>
                <a:srgbClr val="002060"/>
              </a:solidFill>
              <a:latin typeface="Titillium Web" panose="00000500000000000000" pitchFamily="2" charset="0"/>
            </a:endParaRPr>
          </a:p>
          <a:p>
            <a:pPr algn="just"/>
            <a:r>
              <a:rPr lang="en-US" sz="1500" dirty="0">
                <a:solidFill>
                  <a:srgbClr val="002060"/>
                </a:solidFill>
                <a:latin typeface="Titillium Web" panose="00000500000000000000" pitchFamily="2" charset="0"/>
              </a:rPr>
              <a:t>Becoming a leading, trusted Business Partner means working constantly to deliver a bespoke end to end solution to meet the specific vision of our business partners. </a:t>
            </a:r>
          </a:p>
          <a:p>
            <a:pPr algn="just"/>
            <a:endParaRPr lang="en-US" sz="900" dirty="0">
              <a:solidFill>
                <a:srgbClr val="002060"/>
              </a:solidFill>
              <a:latin typeface="Titillium Web" panose="00000500000000000000" pitchFamily="2" charset="0"/>
            </a:endParaRPr>
          </a:p>
          <a:p>
            <a:pPr algn="just"/>
            <a:r>
              <a:rPr lang="en-US" sz="1500" dirty="0">
                <a:solidFill>
                  <a:srgbClr val="002060"/>
                </a:solidFill>
                <a:latin typeface="Titillium Web" panose="00000500000000000000" pitchFamily="2" charset="0"/>
              </a:rPr>
              <a:t>The strategy, is to increase our focus on accelerating our business portfolio, deliver innovative solutions, identify and merge partners with shared visions who benefit from our constant engagement and evaluation of possible tailored and favorable solutions.</a:t>
            </a:r>
          </a:p>
          <a:p>
            <a:pPr algn="just"/>
            <a:endParaRPr lang="en-US" sz="700" dirty="0">
              <a:solidFill>
                <a:srgbClr val="002060"/>
              </a:solidFill>
              <a:latin typeface="Titillium Web" panose="00000500000000000000" pitchFamily="2" charset="0"/>
            </a:endParaRPr>
          </a:p>
          <a:p>
            <a:r>
              <a:rPr lang="en-US" sz="2100" b="1" dirty="0">
                <a:solidFill>
                  <a:srgbClr val="002060"/>
                </a:solidFill>
                <a:latin typeface="Titillium Web" panose="00000500000000000000" pitchFamily="2" charset="0"/>
              </a:rPr>
              <a:t>“</a:t>
            </a:r>
            <a:r>
              <a:rPr lang="en-US" sz="1700" dirty="0">
                <a:solidFill>
                  <a:schemeClr val="accent6">
                    <a:lumMod val="75000"/>
                  </a:schemeClr>
                </a:solidFill>
                <a:latin typeface="Titillium Web" panose="00000500000000000000" pitchFamily="2" charset="0"/>
                <a:ea typeface="Malgun Gothic" panose="020B0503020000020004" pitchFamily="34" charset="-127"/>
              </a:rPr>
              <a:t>WHEN WORKING TOGETHER, WE AIM TO SUPPORT AND DEVELOP WELL STRUCTURED OPPORTUNITIES THAT MORE ACCURATELY REFLECTS THE MARKETS WE SERVE</a:t>
            </a:r>
            <a:r>
              <a:rPr lang="en-US" sz="2100" b="1" dirty="0">
                <a:solidFill>
                  <a:srgbClr val="002060"/>
                </a:solidFill>
                <a:latin typeface="Titillium Web" panose="00000500000000000000" pitchFamily="2" charset="0"/>
              </a:rPr>
              <a:t>”</a:t>
            </a:r>
            <a:r>
              <a:rPr lang="en-US" sz="2100" dirty="0">
                <a:solidFill>
                  <a:srgbClr val="002060"/>
                </a:solidFill>
                <a:latin typeface="Titillium Web" panose="00000500000000000000" pitchFamily="2" charset="0"/>
              </a:rPr>
              <a:t> </a:t>
            </a:r>
          </a:p>
          <a:p>
            <a:pPr algn="just"/>
            <a:endParaRPr lang="en-US" sz="700" dirty="0">
              <a:solidFill>
                <a:srgbClr val="002060"/>
              </a:solidFill>
              <a:latin typeface="Titillium Web" panose="00000500000000000000" pitchFamily="2" charset="0"/>
            </a:endParaRPr>
          </a:p>
          <a:p>
            <a:pPr algn="just"/>
            <a:r>
              <a:rPr lang="en-US" sz="1500" dirty="0">
                <a:solidFill>
                  <a:srgbClr val="002060"/>
                </a:solidFill>
                <a:latin typeface="Titillium Web" panose="00000500000000000000" pitchFamily="2" charset="0"/>
              </a:rPr>
              <a:t>We consider our collaborations, an extension of our vision -</a:t>
            </a:r>
            <a:r>
              <a:rPr lang="en-US" sz="1500" i="0" dirty="0">
                <a:solidFill>
                  <a:srgbClr val="002060"/>
                </a:solidFill>
                <a:effectLst/>
                <a:latin typeface="Titillium Web" panose="00000500000000000000" pitchFamily="2" charset="0"/>
              </a:rPr>
              <a:t> building stronger and solid mutual relationships. </a:t>
            </a:r>
            <a:endParaRPr lang="en-US" sz="1500" dirty="0">
              <a:solidFill>
                <a:srgbClr val="002060"/>
              </a:solidFill>
              <a:latin typeface="Titillium Web" panose="00000500000000000000" pitchFamily="2" charset="0"/>
            </a:endParaRPr>
          </a:p>
        </p:txBody>
      </p:sp>
      <p:sp>
        <p:nvSpPr>
          <p:cNvPr id="5" name="TextBox 4"/>
          <p:cNvSpPr txBox="1"/>
          <p:nvPr/>
        </p:nvSpPr>
        <p:spPr>
          <a:xfrm>
            <a:off x="5877420" y="613981"/>
            <a:ext cx="5507756" cy="4278094"/>
          </a:xfrm>
          <a:prstGeom prst="rect">
            <a:avLst/>
          </a:prstGeom>
          <a:noFill/>
        </p:spPr>
        <p:txBody>
          <a:bodyPr wrap="square" rtlCol="0">
            <a:spAutoFit/>
          </a:bodyPr>
          <a:lstStyle/>
          <a:p>
            <a:pPr algn="r"/>
            <a:r>
              <a:rPr lang="en-US" sz="2500" b="1" dirty="0">
                <a:solidFill>
                  <a:srgbClr val="92D050"/>
                </a:solidFill>
                <a:latin typeface="Titillium Web" panose="00000500000000000000" pitchFamily="2" charset="0"/>
              </a:rPr>
              <a:t> </a:t>
            </a:r>
            <a:r>
              <a:rPr lang="en-US" sz="2900" b="1" dirty="0">
                <a:solidFill>
                  <a:srgbClr val="92D050"/>
                </a:solidFill>
                <a:latin typeface="Titillium Web" panose="00000500000000000000" pitchFamily="2" charset="0"/>
              </a:rPr>
              <a:t>|</a:t>
            </a:r>
            <a:r>
              <a:rPr lang="en-US" sz="1700" b="1" dirty="0">
                <a:solidFill>
                  <a:srgbClr val="002060"/>
                </a:solidFill>
                <a:latin typeface="Titillium Web" panose="00000500000000000000" pitchFamily="2" charset="0"/>
              </a:rPr>
              <a:t> </a:t>
            </a:r>
            <a:r>
              <a:rPr lang="en-US" sz="2100" dirty="0">
                <a:solidFill>
                  <a:srgbClr val="002060"/>
                </a:solidFill>
                <a:latin typeface="Titillium Web" panose="00000500000000000000" pitchFamily="2" charset="0"/>
              </a:rPr>
              <a:t>OUR</a:t>
            </a:r>
            <a:r>
              <a:rPr lang="en-US" sz="2100" b="1" dirty="0">
                <a:solidFill>
                  <a:srgbClr val="002060"/>
                </a:solidFill>
                <a:latin typeface="Titillium Web" panose="00000500000000000000" pitchFamily="2" charset="0"/>
              </a:rPr>
              <a:t> </a:t>
            </a:r>
            <a:r>
              <a:rPr lang="en-US" sz="2100" b="1" dirty="0">
                <a:solidFill>
                  <a:srgbClr val="FFC000"/>
                </a:solidFill>
                <a:latin typeface="Titillium Web" panose="00000500000000000000" pitchFamily="2" charset="0"/>
              </a:rPr>
              <a:t>STRATEGY</a:t>
            </a:r>
          </a:p>
          <a:p>
            <a:endParaRPr lang="en-US" sz="900" dirty="0">
              <a:solidFill>
                <a:schemeClr val="accent5"/>
              </a:solidFill>
              <a:latin typeface="Titillium Web" panose="00000500000000000000" pitchFamily="2" charset="0"/>
            </a:endParaRPr>
          </a:p>
          <a:p>
            <a:pPr algn="just"/>
            <a:r>
              <a:rPr lang="en-US" sz="1500" dirty="0">
                <a:solidFill>
                  <a:srgbClr val="002060"/>
                </a:solidFill>
                <a:latin typeface="Titillium Web" panose="00000500000000000000" pitchFamily="2" charset="0"/>
              </a:rPr>
              <a:t>Playing in an attractive niche market within selected industries and expanding beyond our core market of consumer activities into the much larger trade segment. </a:t>
            </a:r>
          </a:p>
          <a:p>
            <a:pPr algn="just"/>
            <a:endParaRPr lang="en-US" sz="900" dirty="0">
              <a:solidFill>
                <a:srgbClr val="002060"/>
              </a:solidFill>
              <a:latin typeface="Titillium Web" panose="00000500000000000000" pitchFamily="2" charset="0"/>
            </a:endParaRPr>
          </a:p>
          <a:p>
            <a:pPr algn="just"/>
            <a:r>
              <a:rPr lang="en-US" sz="1500" dirty="0">
                <a:solidFill>
                  <a:srgbClr val="002060"/>
                </a:solidFill>
                <a:latin typeface="Titillium Web" panose="00000500000000000000" pitchFamily="2" charset="0"/>
              </a:rPr>
              <a:t>In the coming years, our main growth drivers will be in improving Affordable Housing and  Infrastructure Solutions and we aim to extend our capabilities to innovate new business models and enhance partnership engagement.</a:t>
            </a:r>
          </a:p>
          <a:p>
            <a:pPr algn="just"/>
            <a:endParaRPr lang="en-US" sz="800" dirty="0">
              <a:solidFill>
                <a:srgbClr val="002060"/>
              </a:solidFill>
              <a:latin typeface="Titillium Web" panose="00000500000000000000" pitchFamily="2" charset="0"/>
            </a:endParaRPr>
          </a:p>
          <a:p>
            <a:pPr algn="r"/>
            <a:r>
              <a:rPr lang="en-US" sz="2100" b="1" dirty="0">
                <a:solidFill>
                  <a:srgbClr val="002060"/>
                </a:solidFill>
                <a:latin typeface="Titillium Web" panose="00000500000000000000" pitchFamily="2" charset="0"/>
              </a:rPr>
              <a:t>“</a:t>
            </a:r>
            <a:r>
              <a:rPr lang="en-US" sz="1700" dirty="0">
                <a:solidFill>
                  <a:schemeClr val="accent5">
                    <a:lumMod val="75000"/>
                  </a:schemeClr>
                </a:solidFill>
                <a:latin typeface="Titillium Web" panose="00000500000000000000" pitchFamily="2" charset="0"/>
                <a:ea typeface="Malgun Gothic" panose="020B0503020000020004" pitchFamily="34" charset="-127"/>
              </a:rPr>
              <a:t>OUR GROWTH, IS SUPPORTED BY OUR STRENGTH AND CAPABILITY IN FULFILLING PARTNERSHIP NEEDS IN AN INCREASINGLY COMPLEX REGULATORY ENVIRONMENT</a:t>
            </a:r>
            <a:r>
              <a:rPr lang="en-US" sz="2100" b="1" dirty="0">
                <a:solidFill>
                  <a:srgbClr val="002060"/>
                </a:solidFill>
                <a:latin typeface="Titillium Web" panose="00000500000000000000" pitchFamily="2" charset="0"/>
                <a:ea typeface="Malgun Gothic" panose="020B0503020000020004" pitchFamily="34" charset="-127"/>
              </a:rPr>
              <a:t>”</a:t>
            </a:r>
            <a:r>
              <a:rPr lang="en-US" sz="1700" dirty="0">
                <a:solidFill>
                  <a:srgbClr val="002060"/>
                </a:solidFill>
                <a:latin typeface="Titillium Web" panose="00000500000000000000" pitchFamily="2" charset="0"/>
                <a:ea typeface="Malgun Gothic" panose="020B0503020000020004" pitchFamily="34" charset="-127"/>
              </a:rPr>
              <a:t> </a:t>
            </a:r>
          </a:p>
          <a:p>
            <a:pPr algn="just"/>
            <a:endParaRPr lang="en-US" sz="800" dirty="0">
              <a:solidFill>
                <a:srgbClr val="002060"/>
              </a:solidFill>
              <a:latin typeface="Titillium Web" panose="00000500000000000000" pitchFamily="2" charset="0"/>
            </a:endParaRPr>
          </a:p>
          <a:p>
            <a:pPr algn="just"/>
            <a:r>
              <a:rPr lang="en-US" sz="1500" dirty="0">
                <a:solidFill>
                  <a:srgbClr val="002060"/>
                </a:solidFill>
                <a:latin typeface="Titillium Web" panose="00000500000000000000" pitchFamily="2" charset="0"/>
              </a:rPr>
              <a:t>We combine our team, with our strong pipeline of sustainable projects. Concurrently, we focus more aspirational initiatives to enhance our long-term advantage.</a:t>
            </a:r>
          </a:p>
        </p:txBody>
      </p:sp>
      <p:sp>
        <p:nvSpPr>
          <p:cNvPr id="3" name="Rectangle 2"/>
          <p:cNvSpPr/>
          <p:nvPr/>
        </p:nvSpPr>
        <p:spPr>
          <a:xfrm>
            <a:off x="2804881" y="5489577"/>
            <a:ext cx="6679778" cy="7078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1700" dirty="0">
                <a:solidFill>
                  <a:srgbClr val="002060"/>
                </a:solidFill>
                <a:latin typeface="Titillium Web" panose="00000500000000000000" pitchFamily="2" charset="0"/>
              </a:rPr>
              <a:t>When we </a:t>
            </a:r>
            <a:r>
              <a:rPr lang="en-US" sz="1700" dirty="0">
                <a:solidFill>
                  <a:schemeClr val="accent6">
                    <a:lumMod val="75000"/>
                  </a:schemeClr>
                </a:solidFill>
                <a:latin typeface="Titillium Web" panose="00000500000000000000" pitchFamily="2" charset="0"/>
              </a:rPr>
              <a:t>WORK TOGETHER, WE COMPLETE</a:t>
            </a:r>
            <a:r>
              <a:rPr lang="en-US" sz="1700" dirty="0">
                <a:solidFill>
                  <a:schemeClr val="accent5">
                    <a:lumMod val="50000"/>
                  </a:schemeClr>
                </a:solidFill>
                <a:latin typeface="Titillium Web" panose="00000500000000000000" pitchFamily="2" charset="0"/>
              </a:rPr>
              <a:t> </a:t>
            </a:r>
            <a:r>
              <a:rPr lang="en-US" sz="1700" dirty="0">
                <a:solidFill>
                  <a:srgbClr val="002060"/>
                </a:solidFill>
                <a:latin typeface="Titillium Web" panose="00000500000000000000" pitchFamily="2" charset="0"/>
              </a:rPr>
              <a:t>more with </a:t>
            </a:r>
            <a:r>
              <a:rPr lang="en-US" sz="2300" b="1" dirty="0">
                <a:solidFill>
                  <a:schemeClr val="accent5">
                    <a:lumMod val="50000"/>
                  </a:schemeClr>
                </a:solidFill>
                <a:latin typeface="Titillium Web" panose="00000500000000000000" pitchFamily="2" charset="0"/>
              </a:rPr>
              <a:t>PARTNERSHIPS, </a:t>
            </a:r>
            <a:r>
              <a:rPr lang="en-US" sz="1500" dirty="0">
                <a:solidFill>
                  <a:srgbClr val="002060"/>
                </a:solidFill>
                <a:latin typeface="Titillium Web" panose="00000500000000000000" pitchFamily="2" charset="0"/>
              </a:rPr>
              <a:t>than we accomplish as individuals!</a:t>
            </a:r>
            <a:endParaRPr lang="en-US" sz="2300" b="1" dirty="0">
              <a:solidFill>
                <a:srgbClr val="002060"/>
              </a:solidFill>
              <a:latin typeface="Titillium Web" panose="00000500000000000000" pitchFamily="2" charset="0"/>
            </a:endParaRPr>
          </a:p>
        </p:txBody>
      </p:sp>
      <p:pic>
        <p:nvPicPr>
          <p:cNvPr id="7" name="Picture 6">
            <a:extLst>
              <a:ext uri="{FF2B5EF4-FFF2-40B4-BE49-F238E27FC236}">
                <a16:creationId xmlns:a16="http://schemas.microsoft.com/office/drawing/2014/main" id="{B0929C61-C895-6987-AB1E-AB54DA144191}"/>
              </a:ext>
            </a:extLst>
          </p:cNvPr>
          <p:cNvPicPr>
            <a:picLocks noChangeAspect="1"/>
          </p:cNvPicPr>
          <p:nvPr/>
        </p:nvPicPr>
        <p:blipFill>
          <a:blip r:embed="rId2">
            <a:alphaModFix/>
          </a:blip>
          <a:stretch>
            <a:fillRect/>
          </a:stretch>
        </p:blipFill>
        <p:spPr>
          <a:xfrm>
            <a:off x="7355" y="5764869"/>
            <a:ext cx="1542957" cy="1090332"/>
          </a:xfrm>
          <a:prstGeom prst="rect">
            <a:avLst/>
          </a:prstGeom>
          <a:ln>
            <a:noFill/>
          </a:ln>
          <a:effectLst>
            <a:outerShdw blurRad="44450" dist="27940" dir="5400000" algn="ctr">
              <a:srgbClr val="000000">
                <a:alpha val="32000"/>
              </a:srgbClr>
            </a:outerShdw>
          </a:effectLst>
        </p:spPr>
      </p:pic>
      <p:cxnSp>
        <p:nvCxnSpPr>
          <p:cNvPr id="4" name="Straight Connector 3">
            <a:extLst>
              <a:ext uri="{FF2B5EF4-FFF2-40B4-BE49-F238E27FC236}">
                <a16:creationId xmlns:a16="http://schemas.microsoft.com/office/drawing/2014/main" id="{B463C0CA-6280-188F-82CB-08DF7ABCA38A}"/>
              </a:ext>
            </a:extLst>
          </p:cNvPr>
          <p:cNvCxnSpPr/>
          <p:nvPr/>
        </p:nvCxnSpPr>
        <p:spPr>
          <a:xfrm>
            <a:off x="5755340" y="826782"/>
            <a:ext cx="0" cy="4164514"/>
          </a:xfrm>
          <a:prstGeom prst="line">
            <a:avLst/>
          </a:prstGeom>
          <a:ln w="28575">
            <a:solidFill>
              <a:schemeClr val="accent5">
                <a:lumMod val="50000"/>
              </a:schemeClr>
            </a:solidFill>
          </a:ln>
        </p:spPr>
        <p:style>
          <a:lnRef idx="3">
            <a:schemeClr val="accent4"/>
          </a:lnRef>
          <a:fillRef idx="0">
            <a:schemeClr val="accent4"/>
          </a:fillRef>
          <a:effectRef idx="2">
            <a:schemeClr val="accent4"/>
          </a:effectRef>
          <a:fontRef idx="minor">
            <a:schemeClr val="tx1"/>
          </a:fontRef>
        </p:style>
      </p:cxnSp>
      <p:pic>
        <p:nvPicPr>
          <p:cNvPr id="2" name="Picture 1">
            <a:extLst>
              <a:ext uri="{FF2B5EF4-FFF2-40B4-BE49-F238E27FC236}">
                <a16:creationId xmlns:a16="http://schemas.microsoft.com/office/drawing/2014/main" id="{9BFDBA45-4F50-37AB-FCAD-822B684D27A0}"/>
              </a:ext>
            </a:extLst>
          </p:cNvPr>
          <p:cNvPicPr>
            <a:picLocks noChangeAspect="1"/>
          </p:cNvPicPr>
          <p:nvPr/>
        </p:nvPicPr>
        <p:blipFill>
          <a:blip r:embed="rId3"/>
          <a:stretch>
            <a:fillRect/>
          </a:stretch>
        </p:blipFill>
        <p:spPr>
          <a:xfrm>
            <a:off x="1831106" y="5649561"/>
            <a:ext cx="1501459" cy="30231"/>
          </a:xfrm>
          <a:prstGeom prst="rect">
            <a:avLst/>
          </a:prstGeom>
        </p:spPr>
      </p:pic>
      <p:pic>
        <p:nvPicPr>
          <p:cNvPr id="9" name="Picture 2" descr="image preview">
            <a:extLst>
              <a:ext uri="{FF2B5EF4-FFF2-40B4-BE49-F238E27FC236}">
                <a16:creationId xmlns:a16="http://schemas.microsoft.com/office/drawing/2014/main" id="{060DB0E2-2770-04AB-E025-3D600807B002}"/>
              </a:ext>
            </a:extLst>
          </p:cNvPr>
          <p:cNvPicPr>
            <a:picLocks noChangeAspect="1" noChangeArrowheads="1"/>
          </p:cNvPicPr>
          <p:nvPr/>
        </p:nvPicPr>
        <p:blipFill>
          <a:blip r:embed="rId4">
            <a:alphaModFix amt="20000"/>
            <a:extLst>
              <a:ext uri="{28A0092B-C50C-407E-A947-70E740481C1C}">
                <a14:useLocalDpi xmlns:a14="http://schemas.microsoft.com/office/drawing/2010/main" val="0"/>
              </a:ext>
            </a:extLst>
          </a:blip>
          <a:srcRect/>
          <a:stretch>
            <a:fillRect/>
          </a:stretch>
        </p:blipFill>
        <p:spPr bwMode="auto">
          <a:xfrm>
            <a:off x="5568824" y="619439"/>
            <a:ext cx="4563851" cy="5084020"/>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8DAF773-E455-3DD3-DB8B-9B00D5024103}"/>
              </a:ext>
            </a:extLst>
          </p:cNvPr>
          <p:cNvSpPr txBox="1"/>
          <p:nvPr/>
        </p:nvSpPr>
        <p:spPr>
          <a:xfrm>
            <a:off x="11591365" y="6345435"/>
            <a:ext cx="457176" cy="384721"/>
          </a:xfrm>
          <a:prstGeom prst="rect">
            <a:avLst/>
          </a:prstGeom>
          <a:noFill/>
        </p:spPr>
        <p:txBody>
          <a:bodyPr wrap="none" rtlCol="0">
            <a:spAutoFit/>
          </a:bodyPr>
          <a:lstStyle/>
          <a:p>
            <a:r>
              <a:rPr lang="en-US" sz="1900" b="1" dirty="0">
                <a:solidFill>
                  <a:schemeClr val="bg2">
                    <a:lumMod val="20000"/>
                    <a:lumOff val="80000"/>
                  </a:schemeClr>
                </a:solidFill>
                <a:latin typeface="Titillium Web" panose="00000500000000000000" pitchFamily="2" charset="0"/>
              </a:rPr>
              <a:t>09</a:t>
            </a:r>
          </a:p>
        </p:txBody>
      </p:sp>
    </p:spTree>
    <p:extLst>
      <p:ext uri="{BB962C8B-B14F-4D97-AF65-F5344CB8AC3E}">
        <p14:creationId xmlns:p14="http://schemas.microsoft.com/office/powerpoint/2010/main" val="2470261195"/>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70119</TotalTime>
  <Words>2709</Words>
  <Application>Microsoft Office PowerPoint</Application>
  <PresentationFormat>Widescreen</PresentationFormat>
  <Paragraphs>233</Paragraphs>
  <Slides>15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Ink Free</vt:lpstr>
      <vt:lpstr>Titillium Web</vt:lpstr>
      <vt:lpstr>Tw Cen MT</vt:lpstr>
      <vt:lpstr>Viner Hand ITC</vt:lpstr>
      <vt:lpstr>Wingdings</vt:lpstr>
      <vt:lpstr>Droplet</vt:lpstr>
      <vt:lpstr>PowerPoint Presentation</vt:lpstr>
      <vt:lpstr> | Our Table of Contents       Discover the Power of    PARTNERSHIPS Across various industries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Muniu Mucheru</dc:creator>
  <cp:lastModifiedBy>Wa' Mucheru</cp:lastModifiedBy>
  <cp:revision>2051</cp:revision>
  <dcterms:created xsi:type="dcterms:W3CDTF">2020-07-03T09:03:19Z</dcterms:created>
  <dcterms:modified xsi:type="dcterms:W3CDTF">2026-06-10T10:36:44Z</dcterms:modified>
</cp:coreProperties>
</file>